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Playfair Display Medium"/>
      <p:regular r:id="rId36"/>
      <p:bold r:id="rId37"/>
      <p:italic r:id="rId38"/>
      <p:boldItalic r:id="rId39"/>
    </p:embeddedFont>
    <p:embeddedFont>
      <p:font typeface="Roboto"/>
      <p:regular r:id="rId40"/>
      <p:bold r:id="rId41"/>
      <p:italic r:id="rId42"/>
      <p:boldItalic r:id="rId43"/>
    </p:embeddedFont>
    <p:embeddedFont>
      <p:font typeface="Playfair Display"/>
      <p:regular r:id="rId44"/>
      <p:bold r:id="rId45"/>
      <p:italic r:id="rId46"/>
      <p:boldItalic r:id="rId47"/>
    </p:embeddedFont>
    <p:embeddedFont>
      <p:font typeface="Lato"/>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9379FFC-6647-455E-95E3-C9EEB1D923EF}">
  <a:tblStyle styleId="{69379FFC-6647-455E-95E3-C9EEB1D923E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PlayfairDisplay-regular.fntdata"/><Relationship Id="rId43" Type="http://schemas.openxmlformats.org/officeDocument/2006/relationships/font" Target="fonts/Roboto-boldItalic.fntdata"/><Relationship Id="rId46" Type="http://schemas.openxmlformats.org/officeDocument/2006/relationships/font" Target="fonts/PlayfairDisplay-italic.fntdata"/><Relationship Id="rId45" Type="http://schemas.openxmlformats.org/officeDocument/2006/relationships/font" Target="fonts/PlayfairDisplay-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Lato-regular.fntdata"/><Relationship Id="rId47" Type="http://schemas.openxmlformats.org/officeDocument/2006/relationships/font" Target="fonts/PlayfairDisplay-boldItalic.fntdata"/><Relationship Id="rId49" Type="http://schemas.openxmlformats.org/officeDocument/2006/relationships/font" Target="fonts/La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PlayfairDisplayMedium-bold.fntdata"/><Relationship Id="rId36" Type="http://schemas.openxmlformats.org/officeDocument/2006/relationships/font" Target="fonts/PlayfairDisplayMedium-regular.fntdata"/><Relationship Id="rId39" Type="http://schemas.openxmlformats.org/officeDocument/2006/relationships/font" Target="fonts/PlayfairDisplayMedium-boldItalic.fntdata"/><Relationship Id="rId38" Type="http://schemas.openxmlformats.org/officeDocument/2006/relationships/font" Target="fonts/PlayfairDisplayMedium-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ato-boldItalic.fntdata"/><Relationship Id="rId50" Type="http://schemas.openxmlformats.org/officeDocument/2006/relationships/font" Target="fonts/Lato-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lobaldata.com/store/report/robotic-surgical-systems-medical-devices-pipeline-product-analysis/?_gl=1*19lrjkr*_ga*NzA0MTIyNjI3LjE2ODQxNzE0NjM.*_ga_8SZ1HHP33J*MTY4NDE3MTQ2Ni4xLjEuMTY4NDE3MzA4NC42MC4wLjA."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orbes.com/sites/forbestechcouncil/2021/06/07/increased-cyberattacks-on-healthcare-institutions-shows-the-need-for-greater-cybersecurity/?sh=68478cba5650" TargetMode="External"/><Relationship Id="rId3" Type="http://schemas.openxmlformats.org/officeDocument/2006/relationships/hyperlink" Target="https://www.forbes.com/sites/forbestechcouncil/2021/06/07/increased-cyberattacks-on-healthcare-institutions-shows-the-need-for-greater-cybersecurity/?sh=68478cba5650" TargetMode="External"/><Relationship Id="rId4" Type="http://schemas.openxmlformats.org/officeDocument/2006/relationships/hyperlink" Target="https://www.techtarget.com/searchsecurity/news/252521771/Healthcare-breaches-on-the-rise" TargetMode="External"/><Relationship Id="rId11" Type="http://schemas.openxmlformats.org/officeDocument/2006/relationships/hyperlink" Target="https://www.proofpoint.com/sites/default/files/threat-reports/pfpt-us-tr-cyber-insecurity-healthcare-ponemon-report.pdf" TargetMode="External"/><Relationship Id="rId10" Type="http://schemas.openxmlformats.org/officeDocument/2006/relationships/hyperlink" Target="https://www.techtarget.com/searchsecurity/news/252521771/Healthcare-breaches-on-the-rise" TargetMode="External"/><Relationship Id="rId9" Type="http://schemas.openxmlformats.org/officeDocument/2006/relationships/hyperlink" Target="https://www.techtarget.com/searchsecurity/news/252521771/Healthcare-breaches-on-the-rise" TargetMode="External"/><Relationship Id="rId5" Type="http://schemas.openxmlformats.org/officeDocument/2006/relationships/hyperlink" Target="https://www.techtarget.com/searchsecurity/news/252521771/Healthcare-breaches-on-the-rise" TargetMode="External"/><Relationship Id="rId6" Type="http://schemas.openxmlformats.org/officeDocument/2006/relationships/hyperlink" Target="https://www.f5.com/company/news/features/phishing-attacks-soar-220--during-covid-19-peak-as-cybercriminal" TargetMode="External"/><Relationship Id="rId7" Type="http://schemas.openxmlformats.org/officeDocument/2006/relationships/hyperlink" Target="https://www.f5.com/company/news/features/phishing-attacks-soar-220--during-covid-19-peak-as-cybercriminal" TargetMode="External"/><Relationship Id="rId8" Type="http://schemas.openxmlformats.org/officeDocument/2006/relationships/hyperlink" Target="https://www.techtarget.com/searchsecurity/news/252521771/Healthcare-breaches-on-the-rise"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all! Welcome to our presentation of Medical Devices and Cybersecurity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442c8738b5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442c8738b5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50">
                <a:solidFill>
                  <a:srgbClr val="111C24"/>
                </a:solidFill>
                <a:latin typeface="Roboto"/>
                <a:ea typeface="Roboto"/>
                <a:cs typeface="Roboto"/>
                <a:sym typeface="Roboto"/>
              </a:rPr>
              <a:t>For new suggested solutions we have first something that is new but is already a fact!</a:t>
            </a:r>
            <a:endParaRPr sz="1250">
              <a:solidFill>
                <a:srgbClr val="111C24"/>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50">
              <a:solidFill>
                <a:srgbClr val="111C24"/>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50">
                <a:solidFill>
                  <a:srgbClr val="111C24"/>
                </a:solidFill>
                <a:latin typeface="Roboto"/>
                <a:ea typeface="Roboto"/>
                <a:cs typeface="Roboto"/>
                <a:sym typeface="Roboto"/>
              </a:rPr>
              <a:t>The new regulations concerning cybersecurity by the FDA.</a:t>
            </a:r>
            <a:endParaRPr sz="1250">
              <a:solidFill>
                <a:srgbClr val="111C24"/>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50">
              <a:solidFill>
                <a:srgbClr val="111C24"/>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50">
                <a:solidFill>
                  <a:srgbClr val="111C24"/>
                </a:solidFill>
                <a:latin typeface="Roboto"/>
                <a:ea typeface="Roboto"/>
                <a:cs typeface="Roboto"/>
                <a:sym typeface="Roboto"/>
              </a:rPr>
              <a:t>First, let me introduce the FDA (US Food and Drug Administration) that is in charge of regulating medical devices, among other products like foods and drugs of course hehe, also biologics, veterinary, cosmetic and other products.</a:t>
            </a:r>
            <a:endParaRPr sz="1250">
              <a:solidFill>
                <a:srgbClr val="111C24"/>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50">
              <a:solidFill>
                <a:srgbClr val="111C24"/>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50">
                <a:solidFill>
                  <a:srgbClr val="111C24"/>
                </a:solidFill>
                <a:latin typeface="Roboto"/>
                <a:ea typeface="Roboto"/>
                <a:cs typeface="Roboto"/>
                <a:sym typeface="Roboto"/>
              </a:rPr>
              <a:t>Recently, in december 2022, "Ensuring Cybersecurity of Medical Devices" amended the Federal Food, Drug, and Cosmetic Act and was signed as LAW.</a:t>
            </a:r>
            <a:endParaRPr sz="1250">
              <a:solidFill>
                <a:srgbClr val="111C24"/>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50">
              <a:solidFill>
                <a:srgbClr val="111C24"/>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50">
                <a:solidFill>
                  <a:srgbClr val="111C24"/>
                </a:solidFill>
                <a:latin typeface="Roboto"/>
                <a:ea typeface="Roboto"/>
                <a:cs typeface="Roboto"/>
                <a:sym typeface="Roboto"/>
              </a:rPr>
              <a:t>As part of the new law,  all </a:t>
            </a:r>
            <a:r>
              <a:rPr b="1" lang="en" sz="1250">
                <a:solidFill>
                  <a:srgbClr val="111C24"/>
                </a:solidFill>
                <a:latin typeface="Roboto"/>
                <a:ea typeface="Roboto"/>
                <a:cs typeface="Roboto"/>
                <a:sym typeface="Roboto"/>
              </a:rPr>
              <a:t>new </a:t>
            </a:r>
            <a:r>
              <a:rPr lang="en" sz="1250">
                <a:solidFill>
                  <a:srgbClr val="111C24"/>
                </a:solidFill>
                <a:latin typeface="Roboto"/>
                <a:ea typeface="Roboto"/>
                <a:cs typeface="Roboto"/>
                <a:sym typeface="Roboto"/>
              </a:rPr>
              <a:t>medical device applicants must now submit a plan on how to "monitor, identify, and address" cybersecurity issues</a:t>
            </a:r>
            <a:endParaRPr sz="1250">
              <a:solidFill>
                <a:srgbClr val="111C24"/>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50">
                <a:solidFill>
                  <a:srgbClr val="111C24"/>
                </a:solidFill>
                <a:latin typeface="Roboto"/>
                <a:ea typeface="Roboto"/>
                <a:cs typeface="Roboto"/>
                <a:sym typeface="Roboto"/>
              </a:rPr>
              <a:t>They need to be ready to make security updates and patches regularly and mostly in critical situations </a:t>
            </a:r>
            <a:endParaRPr sz="1250">
              <a:solidFill>
                <a:srgbClr val="111C24"/>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50">
                <a:solidFill>
                  <a:srgbClr val="111C24"/>
                </a:solidFill>
                <a:latin typeface="Roboto"/>
                <a:ea typeface="Roboto"/>
                <a:cs typeface="Roboto"/>
                <a:sym typeface="Roboto"/>
              </a:rPr>
              <a:t>And should provide the FDS with a “software bill of materials”</a:t>
            </a:r>
            <a:endParaRPr sz="1250">
              <a:solidFill>
                <a:srgbClr val="111C24"/>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50">
              <a:solidFill>
                <a:srgbClr val="111C24"/>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50">
                <a:solidFill>
                  <a:srgbClr val="111C24"/>
                </a:solidFill>
                <a:latin typeface="Roboto"/>
                <a:ea typeface="Roboto"/>
                <a:cs typeface="Roboto"/>
                <a:sym typeface="Roboto"/>
              </a:rPr>
              <a:t>What is a bill of materials?  is an inventory detailing all the items included in a product, when we talk about Software bill of materials, is  a list of all the open source and third-party components present in a codebase and also lists the licenses that govern those components, the versions of the components used in the codebase, and their patch status, which allows security teams to quickly identify any associated security or license risks.</a:t>
            </a:r>
            <a:endParaRPr sz="1250">
              <a:solidFill>
                <a:srgbClr val="111C24"/>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442c8738b5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442c8738b5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50">
                <a:solidFill>
                  <a:srgbClr val="111C24"/>
                </a:solidFill>
                <a:latin typeface="Roboto"/>
                <a:ea typeface="Roboto"/>
                <a:cs typeface="Roboto"/>
                <a:sym typeface="Roboto"/>
              </a:rPr>
              <a:t>Coordinated cooperation</a:t>
            </a:r>
            <a:endParaRPr sz="1350">
              <a:solidFill>
                <a:srgbClr val="111C24"/>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350">
              <a:solidFill>
                <a:srgbClr val="111C24"/>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350">
                <a:solidFill>
                  <a:srgbClr val="111C24"/>
                </a:solidFill>
                <a:latin typeface="Roboto"/>
                <a:ea typeface="Roboto"/>
                <a:cs typeface="Roboto"/>
                <a:sym typeface="Roboto"/>
              </a:rPr>
              <a:t>Nowadays hospitals have the main responsibility of safeguarding the confidentiality of patient data, data integrity and availability and functionality of the devices itself.</a:t>
            </a:r>
            <a:endParaRPr sz="1350">
              <a:solidFill>
                <a:srgbClr val="111C24"/>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350">
                <a:solidFill>
                  <a:srgbClr val="111C24"/>
                </a:solidFill>
                <a:latin typeface="Roboto"/>
                <a:ea typeface="Roboto"/>
                <a:cs typeface="Roboto"/>
                <a:sym typeface="Roboto"/>
              </a:rPr>
              <a:t>Manufacturers must share with health systems this responsibility </a:t>
            </a:r>
            <a:endParaRPr sz="1350">
              <a:solidFill>
                <a:srgbClr val="111C24"/>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350">
                <a:solidFill>
                  <a:srgbClr val="111C24"/>
                </a:solidFill>
                <a:latin typeface="Roboto"/>
                <a:ea typeface="Roboto"/>
                <a:cs typeface="Roboto"/>
                <a:sym typeface="Roboto"/>
              </a:rPr>
              <a:t>Regulators should also consider revisiting the landscape for security breach penalties proportionally applied to the product manufacturer and the health system experiencing the breach based on their relative contribution to the breach’s root cause</a:t>
            </a:r>
            <a:endParaRPr sz="1350">
              <a:solidFill>
                <a:srgbClr val="111C24"/>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442c8738b5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442c8738b5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50">
                <a:solidFill>
                  <a:srgbClr val="111C24"/>
                </a:solidFill>
                <a:latin typeface="Roboto"/>
                <a:ea typeface="Roboto"/>
                <a:cs typeface="Roboto"/>
                <a:sym typeface="Roboto"/>
              </a:rPr>
              <a:t>In EDUCATION</a:t>
            </a:r>
            <a:endParaRPr sz="1150">
              <a:solidFill>
                <a:srgbClr val="111C24"/>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150">
                <a:solidFill>
                  <a:srgbClr val="111C24"/>
                </a:solidFill>
                <a:latin typeface="Roboto"/>
                <a:ea typeface="Roboto"/>
                <a:cs typeface="Roboto"/>
                <a:sym typeface="Roboto"/>
              </a:rPr>
              <a:t>Add cybersecurity courses to the curriculum to the Universities and colleges existing computer science, engineering, or business programs.  Including hands-on labs and practical exercises to give students real-world experience in addressing cybersecurity challenges.</a:t>
            </a:r>
            <a:endParaRPr sz="1150">
              <a:solidFill>
                <a:srgbClr val="111C24"/>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150">
              <a:solidFill>
                <a:srgbClr val="111C24"/>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150" u="sng">
                <a:solidFill>
                  <a:srgbClr val="111C24"/>
                </a:solidFill>
                <a:latin typeface="Roboto"/>
                <a:ea typeface="Roboto"/>
                <a:cs typeface="Roboto"/>
                <a:sym typeface="Roboto"/>
              </a:rPr>
              <a:t>Establish cybersecurity certificates or minors:</a:t>
            </a:r>
            <a:r>
              <a:rPr lang="en" sz="1150">
                <a:solidFill>
                  <a:srgbClr val="111C24"/>
                </a:solidFill>
                <a:latin typeface="Roboto"/>
                <a:ea typeface="Roboto"/>
                <a:cs typeface="Roboto"/>
                <a:sym typeface="Roboto"/>
              </a:rPr>
              <a:t> For those that are not very familiar with the system: Majors and minors allow you to customize your bachelor's degree based on what you would like to specialize in. Simply put: a major is your main specialization and a minor is your secondary specialization.</a:t>
            </a:r>
            <a:endParaRPr sz="1150">
              <a:solidFill>
                <a:srgbClr val="111C24"/>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150">
                <a:solidFill>
                  <a:srgbClr val="111C24"/>
                </a:solidFill>
                <a:latin typeface="Roboto"/>
                <a:ea typeface="Roboto"/>
                <a:cs typeface="Roboto"/>
                <a:sym typeface="Roboto"/>
              </a:rPr>
              <a:t>These programs can be designed to provide students with a broad understanding of cybersecurity concepts, as well as specialized knowledge in specific areas of cybersecurity.</a:t>
            </a:r>
            <a:endParaRPr sz="1150">
              <a:solidFill>
                <a:srgbClr val="111C24"/>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150">
              <a:solidFill>
                <a:srgbClr val="111C24"/>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150" u="sng">
                <a:solidFill>
                  <a:srgbClr val="111C24"/>
                </a:solidFill>
                <a:latin typeface="Roboto"/>
                <a:ea typeface="Roboto"/>
                <a:cs typeface="Roboto"/>
                <a:sym typeface="Roboto"/>
              </a:rPr>
              <a:t>Encourage research in cybersecurity</a:t>
            </a:r>
            <a:r>
              <a:rPr lang="en" sz="1150">
                <a:solidFill>
                  <a:srgbClr val="111C24"/>
                </a:solidFill>
                <a:latin typeface="Roboto"/>
                <a:ea typeface="Roboto"/>
                <a:cs typeface="Roboto"/>
                <a:sym typeface="Roboto"/>
              </a:rPr>
              <a:t>: Universities can encourage students to pursue cybersecurity research through student projects, capstone courses, or internships. This can help students to develop critical thinking and problem-solving skills and contribute to the advancement of cybersecurity knowledge.</a:t>
            </a:r>
            <a:endParaRPr sz="1150">
              <a:solidFill>
                <a:srgbClr val="111C24"/>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150">
              <a:solidFill>
                <a:srgbClr val="111C24"/>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150" u="sng">
                <a:solidFill>
                  <a:srgbClr val="111C24"/>
                </a:solidFill>
                <a:latin typeface="Roboto"/>
                <a:ea typeface="Roboto"/>
                <a:cs typeface="Roboto"/>
                <a:sym typeface="Roboto"/>
              </a:rPr>
              <a:t>Promote cybersecurity awareness and safety</a:t>
            </a:r>
            <a:r>
              <a:rPr lang="en" sz="1150">
                <a:solidFill>
                  <a:srgbClr val="111C24"/>
                </a:solidFill>
                <a:latin typeface="Roboto"/>
                <a:ea typeface="Roboto"/>
                <a:cs typeface="Roboto"/>
                <a:sym typeface="Roboto"/>
              </a:rPr>
              <a:t>: promote cybersecurity awareness and safety by providing training to students, faculty, and staff on how to protect their digital assets and personal information,  risks of social engineering, phishing, and other cyber threats, and providing guidance on how to create strong passwords and secure their devices.</a:t>
            </a:r>
            <a:endParaRPr sz="1150">
              <a:solidFill>
                <a:srgbClr val="111C24"/>
              </a:solidFill>
              <a:latin typeface="Roboto"/>
              <a:ea typeface="Roboto"/>
              <a:cs typeface="Roboto"/>
              <a:sym typeface="Roboto"/>
            </a:endParaRPr>
          </a:p>
          <a:p>
            <a:pPr indent="0" lvl="0" marL="0" rtl="0" algn="l">
              <a:spcBef>
                <a:spcPts val="0"/>
              </a:spcBef>
              <a:spcAft>
                <a:spcPts val="0"/>
              </a:spcAft>
              <a:buNone/>
            </a:pPr>
            <a:r>
              <a:t/>
            </a:r>
            <a:endParaRPr sz="6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442c8738b5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442c8738b5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300"/>
              </a:spcBef>
              <a:spcAft>
                <a:spcPts val="0"/>
              </a:spcAft>
              <a:buClr>
                <a:schemeClr val="dk1"/>
              </a:buClr>
              <a:buSzPts val="1100"/>
              <a:buFont typeface="Arial"/>
              <a:buNone/>
            </a:pPr>
            <a:r>
              <a:rPr lang="en" sz="1150">
                <a:solidFill>
                  <a:srgbClr val="111C24"/>
                </a:solidFill>
                <a:latin typeface="Roboto"/>
                <a:ea typeface="Roboto"/>
                <a:cs typeface="Roboto"/>
                <a:sym typeface="Roboto"/>
              </a:rPr>
              <a:t>So,</a:t>
            </a:r>
            <a:endParaRPr sz="1150">
              <a:solidFill>
                <a:srgbClr val="111C24"/>
              </a:solidFill>
              <a:latin typeface="Roboto"/>
              <a:ea typeface="Roboto"/>
              <a:cs typeface="Roboto"/>
              <a:sym typeface="Roboto"/>
            </a:endParaRPr>
          </a:p>
          <a:p>
            <a:pPr indent="0" lvl="0" marL="0" rtl="0" algn="just">
              <a:lnSpc>
                <a:spcPct val="115000"/>
              </a:lnSpc>
              <a:spcBef>
                <a:spcPts val="300"/>
              </a:spcBef>
              <a:spcAft>
                <a:spcPts val="0"/>
              </a:spcAft>
              <a:buClr>
                <a:schemeClr val="dk1"/>
              </a:buClr>
              <a:buSzPts val="1100"/>
              <a:buFont typeface="Arial"/>
              <a:buNone/>
            </a:pPr>
            <a:r>
              <a:rPr lang="en" sz="1150">
                <a:solidFill>
                  <a:srgbClr val="111C24"/>
                </a:solidFill>
                <a:latin typeface="Roboto"/>
                <a:ea typeface="Roboto"/>
                <a:cs typeface="Roboto"/>
                <a:sym typeface="Roboto"/>
              </a:rPr>
              <a:t>Medical devices are often at a great risk of being compromised, if not as direct attack, but as a collateral damage from a big-scale attack on a hospital or a healthcare facility. </a:t>
            </a:r>
            <a:endParaRPr sz="1150">
              <a:solidFill>
                <a:srgbClr val="111C24"/>
              </a:solidFill>
              <a:latin typeface="Roboto"/>
              <a:ea typeface="Roboto"/>
              <a:cs typeface="Roboto"/>
              <a:sym typeface="Roboto"/>
            </a:endParaRPr>
          </a:p>
          <a:p>
            <a:pPr indent="0" lvl="0" marL="0" rtl="0" algn="just">
              <a:lnSpc>
                <a:spcPct val="115000"/>
              </a:lnSpc>
              <a:spcBef>
                <a:spcPts val="300"/>
              </a:spcBef>
              <a:spcAft>
                <a:spcPts val="0"/>
              </a:spcAft>
              <a:buClr>
                <a:schemeClr val="dk1"/>
              </a:buClr>
              <a:buSzPts val="1100"/>
              <a:buFont typeface="Arial"/>
              <a:buNone/>
            </a:pPr>
            <a:r>
              <a:t/>
            </a:r>
            <a:endParaRPr sz="1150">
              <a:solidFill>
                <a:srgbClr val="111C24"/>
              </a:solidFill>
              <a:latin typeface="Roboto"/>
              <a:ea typeface="Roboto"/>
              <a:cs typeface="Roboto"/>
              <a:sym typeface="Roboto"/>
            </a:endParaRPr>
          </a:p>
          <a:p>
            <a:pPr indent="0" lvl="0" marL="0" rtl="0" algn="just">
              <a:lnSpc>
                <a:spcPct val="115000"/>
              </a:lnSpc>
              <a:spcBef>
                <a:spcPts val="300"/>
              </a:spcBef>
              <a:spcAft>
                <a:spcPts val="0"/>
              </a:spcAft>
              <a:buClr>
                <a:schemeClr val="dk1"/>
              </a:buClr>
              <a:buSzPts val="1100"/>
              <a:buFont typeface="Arial"/>
              <a:buNone/>
            </a:pPr>
            <a:r>
              <a:rPr lang="en" sz="1150">
                <a:solidFill>
                  <a:srgbClr val="111C24"/>
                </a:solidFill>
                <a:latin typeface="Roboto"/>
                <a:ea typeface="Roboto"/>
                <a:cs typeface="Roboto"/>
                <a:sym typeface="Roboto"/>
              </a:rPr>
              <a:t>It is critical to prioritize cybersecurity measures in medical devices and healthcare systems to ensure patient safety and confidentiality.</a:t>
            </a:r>
            <a:endParaRPr sz="1150">
              <a:solidFill>
                <a:srgbClr val="111C24"/>
              </a:solidFill>
              <a:latin typeface="Roboto"/>
              <a:ea typeface="Roboto"/>
              <a:cs typeface="Roboto"/>
              <a:sym typeface="Roboto"/>
            </a:endParaRPr>
          </a:p>
          <a:p>
            <a:pPr indent="0" lvl="0" marL="0" rtl="0" algn="just">
              <a:lnSpc>
                <a:spcPct val="115000"/>
              </a:lnSpc>
              <a:spcBef>
                <a:spcPts val="300"/>
              </a:spcBef>
              <a:spcAft>
                <a:spcPts val="0"/>
              </a:spcAft>
              <a:buClr>
                <a:schemeClr val="dk1"/>
              </a:buClr>
              <a:buSzPts val="1100"/>
              <a:buFont typeface="Arial"/>
              <a:buNone/>
            </a:pPr>
            <a:r>
              <a:rPr lang="en" sz="1150">
                <a:solidFill>
                  <a:srgbClr val="111C24"/>
                </a:solidFill>
                <a:latin typeface="Roboto"/>
                <a:ea typeface="Roboto"/>
                <a:cs typeface="Roboto"/>
                <a:sym typeface="Roboto"/>
              </a:rPr>
              <a:t>This can be achieved by increase awareness, education, increase and enforce regulations in the whole manufacturing process and life cycle of the medical devices, and with collaboration among healthcare providers, manufacturers, regulators, and cybersecurity experts. </a:t>
            </a:r>
            <a:endParaRPr sz="2400">
              <a:solidFill>
                <a:schemeClr val="dk1"/>
              </a:solidFill>
            </a:endParaRPr>
          </a:p>
          <a:p>
            <a:pPr indent="0" lvl="0" marL="0" rtl="0" algn="l">
              <a:spcBef>
                <a:spcPts val="0"/>
              </a:spcBef>
              <a:spcAft>
                <a:spcPts val="0"/>
              </a:spcAft>
              <a:buNone/>
            </a:pPr>
            <a:r>
              <a:t/>
            </a:r>
            <a:endParaRPr sz="9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44ef874422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44ef874422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44ef874422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44ef874422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As the </a:t>
            </a:r>
            <a:r>
              <a:rPr lang="en" sz="1200">
                <a:solidFill>
                  <a:schemeClr val="dk1"/>
                </a:solidFill>
                <a:latin typeface="Times New Roman"/>
                <a:ea typeface="Times New Roman"/>
                <a:cs typeface="Times New Roman"/>
                <a:sym typeface="Times New Roman"/>
              </a:rPr>
              <a:t>first deliverable we have here the interview with a friend of Jenny – and Jenny has many great friends – Mariana Hu.</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Mariana is a Product Cybersecurity Lead in Noah Medical, which is an american Medical Equipment Manufacturing company.</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We were lucky to get to interview her and ask her about her job, about the stages of medical devices’ manufacturing process, about the main vulnerabilities and so on.</a:t>
            </a:r>
            <a:br>
              <a:rPr lang="en" sz="1200">
                <a:solidFill>
                  <a:schemeClr val="dk1"/>
                </a:solidFill>
                <a:latin typeface="Times New Roman"/>
                <a:ea typeface="Times New Roman"/>
                <a:cs typeface="Times New Roman"/>
                <a:sym typeface="Times New Roman"/>
              </a:rPr>
            </a:br>
            <a:r>
              <a:rPr lang="en" sz="1200">
                <a:solidFill>
                  <a:schemeClr val="dk1"/>
                </a:solidFill>
                <a:latin typeface="Times New Roman"/>
                <a:ea typeface="Times New Roman"/>
                <a:cs typeface="Times New Roman"/>
                <a:sym typeface="Times New Roman"/>
              </a:rPr>
              <a:t>You will be able to read the whole thing later, but now here a few bits and pieces.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44ef874422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44ef874422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For example Mariana explained to us how the manufacturing process of a medical device looks like.</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First stage is</a:t>
            </a:r>
            <a:r>
              <a:rPr b="1" lang="en" sz="1200">
                <a:solidFill>
                  <a:schemeClr val="dk1"/>
                </a:solidFill>
                <a:latin typeface="Times New Roman"/>
                <a:ea typeface="Times New Roman"/>
                <a:cs typeface="Times New Roman"/>
                <a:sym typeface="Times New Roman"/>
              </a:rPr>
              <a:t> Concept and Design</a:t>
            </a:r>
            <a:endParaRPr b="1" sz="12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Second stage is </a:t>
            </a:r>
            <a:r>
              <a:rPr b="1" lang="en" sz="1200">
                <a:solidFill>
                  <a:schemeClr val="dk1"/>
                </a:solidFill>
                <a:latin typeface="Times New Roman"/>
                <a:ea typeface="Times New Roman"/>
                <a:cs typeface="Times New Roman"/>
                <a:sym typeface="Times New Roman"/>
              </a:rPr>
              <a:t>Prototyping</a:t>
            </a:r>
            <a:endParaRPr b="1" sz="12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Third stage is </a:t>
            </a:r>
            <a:r>
              <a:rPr b="1" lang="en" sz="1200">
                <a:solidFill>
                  <a:schemeClr val="dk1"/>
                </a:solidFill>
                <a:latin typeface="Times New Roman"/>
                <a:ea typeface="Times New Roman"/>
                <a:cs typeface="Times New Roman"/>
                <a:sym typeface="Times New Roman"/>
              </a:rPr>
              <a:t>Testing and Validation</a:t>
            </a:r>
            <a:endParaRPr b="1" sz="12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refined prototype undergoes extensive testing and validation to ensure that it meets the necessary safety and performance standards. </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Stage number 4 is </a:t>
            </a:r>
            <a:r>
              <a:rPr b="1" lang="en" sz="1200">
                <a:solidFill>
                  <a:schemeClr val="dk1"/>
                </a:solidFill>
                <a:latin typeface="Times New Roman"/>
                <a:ea typeface="Times New Roman"/>
                <a:cs typeface="Times New Roman"/>
                <a:sym typeface="Times New Roman"/>
              </a:rPr>
              <a:t>Regulatory Approval</a:t>
            </a:r>
            <a:endParaRPr b="1" sz="12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In the USA, before a medical device can be sold or marketed, it must receive approval from the FDA. This involves submitting huuuuge </a:t>
            </a:r>
            <a:r>
              <a:rPr lang="en" sz="1200">
                <a:solidFill>
                  <a:schemeClr val="dk1"/>
                </a:solidFill>
                <a:latin typeface="Times New Roman"/>
                <a:ea typeface="Times New Roman"/>
                <a:cs typeface="Times New Roman"/>
                <a:sym typeface="Times New Roman"/>
              </a:rPr>
              <a:t>amount</a:t>
            </a:r>
            <a:r>
              <a:rPr lang="en" sz="1200">
                <a:solidFill>
                  <a:schemeClr val="dk1"/>
                </a:solidFill>
                <a:latin typeface="Times New Roman"/>
                <a:ea typeface="Times New Roman"/>
                <a:cs typeface="Times New Roman"/>
                <a:sym typeface="Times New Roman"/>
              </a:rPr>
              <a:t> of documentation and data to demonstrate the safety and efficacy of the device. And as Jenny mentioned earlier, now it also includes cybersecurity. </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Stage 5 is </a:t>
            </a:r>
            <a:r>
              <a:rPr b="1" lang="en" sz="1200">
                <a:solidFill>
                  <a:schemeClr val="dk1"/>
                </a:solidFill>
                <a:latin typeface="Times New Roman"/>
                <a:ea typeface="Times New Roman"/>
                <a:cs typeface="Times New Roman"/>
                <a:sym typeface="Times New Roman"/>
              </a:rPr>
              <a:t>Manufacturing and Quality Control</a:t>
            </a:r>
            <a:endParaRPr b="1" sz="12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last stage is of course </a:t>
            </a:r>
            <a:r>
              <a:rPr b="1" lang="en" sz="1200">
                <a:solidFill>
                  <a:schemeClr val="dk1"/>
                </a:solidFill>
                <a:latin typeface="Times New Roman"/>
                <a:ea typeface="Times New Roman"/>
                <a:cs typeface="Times New Roman"/>
                <a:sym typeface="Times New Roman"/>
              </a:rPr>
              <a:t>Packaging and Distribution</a:t>
            </a:r>
            <a:endParaRPr b="1" sz="12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Manufactured devices are packaged and prepared for distribution.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44ef874422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44ef874422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We also asked Mariana about the </a:t>
            </a:r>
            <a:r>
              <a:rPr lang="en" sz="1200">
                <a:solidFill>
                  <a:schemeClr val="dk1"/>
                </a:solidFill>
                <a:latin typeface="Times New Roman"/>
                <a:ea typeface="Times New Roman"/>
                <a:cs typeface="Times New Roman"/>
                <a:sym typeface="Times New Roman"/>
              </a:rPr>
              <a:t>main vulnerabilities that can be found in medical devices. She mentioned the following: </a:t>
            </a:r>
            <a:endParaRPr sz="1200">
              <a:solidFill>
                <a:schemeClr val="dk1"/>
              </a:solidFill>
              <a:latin typeface="Times New Roman"/>
              <a:ea typeface="Times New Roman"/>
              <a:cs typeface="Times New Roman"/>
              <a:sym typeface="Times New Roman"/>
            </a:endParaRPr>
          </a:p>
          <a:p>
            <a:pPr indent="-304800" lvl="0" marL="228600" rtl="0" algn="just">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use of legacy operating systems that can’t be upgraded or patched</a:t>
            </a:r>
            <a:endParaRPr sz="1200">
              <a:solidFill>
                <a:schemeClr val="dk1"/>
              </a:solidFill>
              <a:latin typeface="Times New Roman"/>
              <a:ea typeface="Times New Roman"/>
              <a:cs typeface="Times New Roman"/>
              <a:sym typeface="Times New Roman"/>
            </a:endParaRPr>
          </a:p>
          <a:p>
            <a:pPr indent="-304800" lvl="0" marL="228600" rtl="0" algn="just">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insufficient authentication and access controls, and </a:t>
            </a:r>
            <a:endParaRPr sz="1200">
              <a:solidFill>
                <a:schemeClr val="dk1"/>
              </a:solidFill>
              <a:latin typeface="Times New Roman"/>
              <a:ea typeface="Times New Roman"/>
              <a:cs typeface="Times New Roman"/>
              <a:sym typeface="Times New Roman"/>
            </a:endParaRPr>
          </a:p>
          <a:p>
            <a:pPr indent="-304800" lvl="0" marL="228600" rtl="0" algn="just">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use of default and hardcoded passwords that can’t be changed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44ef874422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44ef874422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And, finally, the most interesting point, at least for me, was the actions of the </a:t>
            </a:r>
            <a:r>
              <a:rPr lang="en" sz="1200">
                <a:solidFill>
                  <a:schemeClr val="dk1"/>
                </a:solidFill>
                <a:latin typeface="Times New Roman"/>
                <a:ea typeface="Times New Roman"/>
                <a:cs typeface="Times New Roman"/>
                <a:sym typeface="Times New Roman"/>
              </a:rPr>
              <a:t>manufacturer</a:t>
            </a:r>
            <a:r>
              <a:rPr lang="en" sz="1200">
                <a:solidFill>
                  <a:schemeClr val="dk1"/>
                </a:solidFill>
                <a:latin typeface="Times New Roman"/>
                <a:ea typeface="Times New Roman"/>
                <a:cs typeface="Times New Roman"/>
                <a:sym typeface="Times New Roman"/>
              </a:rPr>
              <a:t> when he discovers a vulnerability in one of his devices.</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When the vulnerability is discovered t</a:t>
            </a:r>
            <a:r>
              <a:rPr lang="en" sz="1200">
                <a:solidFill>
                  <a:schemeClr val="dk1"/>
                </a:solidFill>
                <a:latin typeface="Times New Roman"/>
                <a:ea typeface="Times New Roman"/>
                <a:cs typeface="Times New Roman"/>
                <a:sym typeface="Times New Roman"/>
              </a:rPr>
              <a:t>he first step is to evaluate the risk associated with it, because the level of risk will determine the next steps. If the risk is sufficiently low (acceptable), then the manufacturer may send a notice to the device owners explaining that the vulnerability has been discovered and stating its potential risk. The manufacturer may also provide some guidance on actions that the device owners may take to mitigate this risk. He is not required to provide a patch. But if the risk is high (unacceptable), device manufacturers must not only communicate this to the customer, but also develop a patch within a certain timeframe, typically 90 days since the discovery of the vulnerability.</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44ef874422_1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44ef874422_1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442c8738b5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442c8738b5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Let’s start by defining what are Medical devices.</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 sz="1300">
                <a:solidFill>
                  <a:schemeClr val="dk1"/>
                </a:solidFill>
              </a:rPr>
              <a:t>The Ex Global Harmonization Task Force, now named </a:t>
            </a:r>
            <a:r>
              <a:rPr lang="en" sz="1200">
                <a:solidFill>
                  <a:schemeClr val="dk1"/>
                </a:solidFill>
                <a:highlight>
                  <a:srgbClr val="FFFFFF"/>
                </a:highlight>
              </a:rPr>
              <a:t>The International Medical Device Regulators Forum</a:t>
            </a:r>
            <a:r>
              <a:rPr lang="en" sz="1300">
                <a:solidFill>
                  <a:schemeClr val="dk1"/>
                </a:solidFill>
              </a:rPr>
              <a:t> defines</a:t>
            </a:r>
            <a:r>
              <a:rPr lang="en" sz="1300">
                <a:solidFill>
                  <a:schemeClr val="dk1"/>
                </a:solidFill>
              </a:rPr>
              <a:t> A medical device as is any instrument, apparatus, implement, machine, appliance, implant, in vitro reagent or calibrator, software, and more that is intended for human beings for:</a:t>
            </a:r>
            <a:endParaRPr sz="1300">
              <a:solidFill>
                <a:schemeClr val="dk1"/>
              </a:solidFill>
            </a:endParaRPr>
          </a:p>
          <a:p>
            <a:pPr indent="0" lvl="0" marL="0" rtl="0" algn="l">
              <a:spcBef>
                <a:spcPts val="0"/>
              </a:spcBef>
              <a:spcAft>
                <a:spcPts val="0"/>
              </a:spcAft>
              <a:buNone/>
            </a:pPr>
            <a:r>
              <a:rPr lang="en" sz="1300">
                <a:solidFill>
                  <a:schemeClr val="dk1"/>
                </a:solidFill>
              </a:rPr>
              <a:t> • the diagnosis, prevention, monitoring, treatment or alleviation of disease or injury</a:t>
            </a:r>
            <a:endParaRPr sz="1300">
              <a:solidFill>
                <a:schemeClr val="dk1"/>
              </a:solidFill>
            </a:endParaRPr>
          </a:p>
          <a:p>
            <a:pPr indent="0" lvl="0" marL="0" rtl="0" algn="l">
              <a:spcBef>
                <a:spcPts val="0"/>
              </a:spcBef>
              <a:spcAft>
                <a:spcPts val="0"/>
              </a:spcAft>
              <a:buNone/>
            </a:pPr>
            <a:r>
              <a:rPr lang="en" sz="1300">
                <a:solidFill>
                  <a:schemeClr val="dk1"/>
                </a:solidFill>
              </a:rPr>
              <a:t> • the investigation, replacement, modification, or support of the anatomy or of a physiological process; </a:t>
            </a:r>
            <a:endParaRPr sz="13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  supporting or sustaining life; </a:t>
            </a:r>
            <a:endParaRPr sz="14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  controlling conception; </a:t>
            </a:r>
            <a:endParaRPr sz="14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  disinfecting medical devices; and </a:t>
            </a:r>
            <a:endParaRPr sz="14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  providing information for medical or diagnostic purposes</a:t>
            </a:r>
            <a:endParaRPr sz="1500">
              <a:solidFill>
                <a:schemeClr val="dk1"/>
              </a:solidFill>
            </a:endParaRPr>
          </a:p>
          <a:p>
            <a:pPr indent="0" lvl="0" marL="0" rtl="0" algn="l">
              <a:spcBef>
                <a:spcPts val="0"/>
              </a:spcBef>
              <a:spcAft>
                <a:spcPts val="0"/>
              </a:spcAft>
              <a:buNone/>
            </a:pPr>
            <a:r>
              <a:t/>
            </a:r>
            <a:endParaRPr sz="1300">
              <a:solidFill>
                <a:schemeClr val="dk1"/>
              </a:solidFill>
              <a:highlight>
                <a:schemeClr val="accent4"/>
              </a:highlight>
            </a:endParaRPr>
          </a:p>
          <a:p>
            <a:pPr indent="0" lvl="0" marL="0" rtl="0" algn="just">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Today, there are an estimated 2 million different kinds of medical devices on the world market, categorized into more than 7000 generic device groups.</a:t>
            </a:r>
            <a:endParaRPr sz="14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Many of them connected wirelessly to a variety of systems, networks and other tools within a hospital presenting potential points of breach </a:t>
            </a:r>
            <a:endParaRPr sz="14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44ef874422_1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44ef874422_1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400">
                <a:solidFill>
                  <a:srgbClr val="333333"/>
                </a:solidFill>
              </a:rPr>
              <a:t>As second deliverable we made a Poster with devices that we considered innovative and impressive.</a:t>
            </a:r>
            <a:endParaRPr sz="1400">
              <a:solidFill>
                <a:srgbClr val="333333"/>
              </a:solidFill>
            </a:endParaRPr>
          </a:p>
          <a:p>
            <a:pPr indent="0" lvl="0" marL="0" rtl="0" algn="just">
              <a:spcBef>
                <a:spcPts val="0"/>
              </a:spcBef>
              <a:spcAft>
                <a:spcPts val="0"/>
              </a:spcAft>
              <a:buClr>
                <a:schemeClr val="dk1"/>
              </a:buClr>
              <a:buSzPts val="1100"/>
              <a:buFont typeface="Arial"/>
              <a:buNone/>
            </a:pPr>
            <a:r>
              <a:rPr lang="en" sz="1400">
                <a:solidFill>
                  <a:srgbClr val="333333"/>
                </a:solidFill>
              </a:rPr>
              <a:t>The devices are separated in relation to the body system in which they work.</a:t>
            </a:r>
            <a:endParaRPr sz="1400">
              <a:solidFill>
                <a:srgbClr val="333333"/>
              </a:solidFill>
            </a:endParaRPr>
          </a:p>
          <a:p>
            <a:pPr indent="0" lvl="0" marL="0" rtl="0" algn="just">
              <a:spcBef>
                <a:spcPts val="0"/>
              </a:spcBef>
              <a:spcAft>
                <a:spcPts val="0"/>
              </a:spcAft>
              <a:buClr>
                <a:schemeClr val="dk1"/>
              </a:buClr>
              <a:buSzPts val="1100"/>
              <a:buFont typeface="Arial"/>
              <a:buNone/>
            </a:pPr>
            <a:r>
              <a:rPr lang="en" sz="1400">
                <a:solidFill>
                  <a:srgbClr val="333333"/>
                </a:solidFill>
              </a:rPr>
              <a:t>Here are our highlights:</a:t>
            </a:r>
            <a:endParaRPr sz="1400">
              <a:solidFill>
                <a:srgbClr val="333333"/>
              </a:solidFill>
            </a:endParaRPr>
          </a:p>
          <a:p>
            <a:pPr indent="0" lvl="0" marL="0" rtl="0" algn="just">
              <a:spcBef>
                <a:spcPts val="0"/>
              </a:spcBef>
              <a:spcAft>
                <a:spcPts val="0"/>
              </a:spcAft>
              <a:buClr>
                <a:schemeClr val="dk1"/>
              </a:buClr>
              <a:buSzPts val="1100"/>
              <a:buFont typeface="Arial"/>
              <a:buNone/>
            </a:pPr>
            <a:r>
              <a:t/>
            </a:r>
            <a:endParaRPr sz="1400">
              <a:solidFill>
                <a:srgbClr val="333333"/>
              </a:solidFill>
            </a:endParaRPr>
          </a:p>
          <a:p>
            <a:pPr indent="0" lvl="0" marL="0" rtl="0" algn="just">
              <a:spcBef>
                <a:spcPts val="0"/>
              </a:spcBef>
              <a:spcAft>
                <a:spcPts val="0"/>
              </a:spcAft>
              <a:buClr>
                <a:schemeClr val="dk1"/>
              </a:buClr>
              <a:buSzPts val="1100"/>
              <a:buFont typeface="Arial"/>
              <a:buNone/>
            </a:pPr>
            <a:r>
              <a:rPr lang="en" sz="1400">
                <a:solidFill>
                  <a:srgbClr val="07283D"/>
                </a:solidFill>
              </a:rPr>
              <a:t>Some of this devices makes life </a:t>
            </a:r>
            <a:r>
              <a:rPr b="1" lang="en" sz="1400">
                <a:solidFill>
                  <a:srgbClr val="07283D"/>
                </a:solidFill>
              </a:rPr>
              <a:t>normal </a:t>
            </a:r>
            <a:r>
              <a:rPr lang="en" sz="1400">
                <a:solidFill>
                  <a:srgbClr val="07283D"/>
                </a:solidFill>
              </a:rPr>
              <a:t>for some people:</a:t>
            </a:r>
            <a:endParaRPr sz="1400">
              <a:solidFill>
                <a:srgbClr val="07283D"/>
              </a:solidFill>
            </a:endParaRPr>
          </a:p>
          <a:p>
            <a:pPr indent="0" lvl="0" marL="0" rtl="0" algn="just">
              <a:spcBef>
                <a:spcPts val="0"/>
              </a:spcBef>
              <a:spcAft>
                <a:spcPts val="0"/>
              </a:spcAft>
              <a:buClr>
                <a:schemeClr val="dk1"/>
              </a:buClr>
              <a:buSzPts val="1100"/>
              <a:buFont typeface="Arial"/>
              <a:buNone/>
            </a:pPr>
            <a:r>
              <a:t/>
            </a:r>
            <a:endParaRPr sz="1400">
              <a:solidFill>
                <a:srgbClr val="07283D"/>
              </a:solidFill>
            </a:endParaRPr>
          </a:p>
          <a:p>
            <a:pPr indent="0" lvl="0" marL="0" rtl="0" algn="just">
              <a:spcBef>
                <a:spcPts val="0"/>
              </a:spcBef>
              <a:spcAft>
                <a:spcPts val="0"/>
              </a:spcAft>
              <a:buClr>
                <a:schemeClr val="dk1"/>
              </a:buClr>
              <a:buSzPts val="1100"/>
              <a:buFont typeface="Arial"/>
              <a:buNone/>
            </a:pPr>
            <a:r>
              <a:rPr lang="en" sz="1400">
                <a:solidFill>
                  <a:srgbClr val="0A0A0A"/>
                </a:solidFill>
              </a:rPr>
              <a:t>UroActive is an active implantable electronic artificial urinary sphincter. </a:t>
            </a:r>
            <a:endParaRPr sz="1400">
              <a:solidFill>
                <a:srgbClr val="0A0A0A"/>
              </a:solidFill>
            </a:endParaRPr>
          </a:p>
          <a:p>
            <a:pPr indent="0" lvl="0" marL="0" rtl="0" algn="just">
              <a:spcBef>
                <a:spcPts val="0"/>
              </a:spcBef>
              <a:spcAft>
                <a:spcPts val="0"/>
              </a:spcAft>
              <a:buClr>
                <a:schemeClr val="dk1"/>
              </a:buClr>
              <a:buSzPts val="1100"/>
              <a:buFont typeface="Arial"/>
              <a:buNone/>
            </a:pPr>
            <a:r>
              <a:t/>
            </a:r>
            <a:endParaRPr sz="1400">
              <a:solidFill>
                <a:srgbClr val="0A0A0A"/>
              </a:solidFill>
            </a:endParaRPr>
          </a:p>
          <a:p>
            <a:pPr indent="0" lvl="0" marL="0" rtl="0" algn="just">
              <a:spcBef>
                <a:spcPts val="0"/>
              </a:spcBef>
              <a:spcAft>
                <a:spcPts val="0"/>
              </a:spcAft>
              <a:buClr>
                <a:schemeClr val="dk1"/>
              </a:buClr>
              <a:buSzPts val="1100"/>
              <a:buFont typeface="Arial"/>
              <a:buNone/>
            </a:pPr>
            <a:r>
              <a:rPr lang="en" sz="1400">
                <a:solidFill>
                  <a:srgbClr val="0A0A0A"/>
                </a:solidFill>
              </a:rPr>
              <a:t>The Insuline Pump, so diabetics don’t have to inject themselves several times a day, this device delivers the insulin during the day.</a:t>
            </a:r>
            <a:endParaRPr sz="1400">
              <a:solidFill>
                <a:srgbClr val="0A0A0A"/>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44ef874422_1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44ef874422_1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400">
                <a:solidFill>
                  <a:srgbClr val="333333"/>
                </a:solidFill>
              </a:rPr>
              <a:t>ReWalk is a wearable robotic exoskeleton that provides powered hip and knee motion to enable individuals with spinal cord injury (SCI) to stand upright, walk, turn, and climb and descend stairs. It was developed by an Israeli company</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44ef874422_1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44ef874422_1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400">
                <a:solidFill>
                  <a:srgbClr val="333333"/>
                </a:solidFill>
              </a:rPr>
              <a:t>The development in prosthetics is impressive improving lives and fomenting independence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44ef874422_1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44ef874422_1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solidFill>
                  <a:srgbClr val="333333"/>
                </a:solidFill>
                <a:highlight>
                  <a:srgbClr val="FFFFFF"/>
                </a:highlight>
              </a:rPr>
              <a:t>Neuromodulation and Neurostimulation offer new hope for individuals with neurological disorders and regulate and normalize the activity of the nervous system </a:t>
            </a:r>
            <a:endParaRPr sz="1400">
              <a:solidFill>
                <a:srgbClr val="333333"/>
              </a:solidFill>
              <a:highlight>
                <a:srgbClr val="FFFFFF"/>
              </a:highlight>
            </a:endParaRPr>
          </a:p>
          <a:p>
            <a:pPr indent="0" lvl="0" marL="0" rtl="0" algn="just">
              <a:spcBef>
                <a:spcPts val="0"/>
              </a:spcBef>
              <a:spcAft>
                <a:spcPts val="0"/>
              </a:spcAft>
              <a:buNone/>
            </a:pPr>
            <a:r>
              <a:t/>
            </a:r>
            <a:endParaRPr sz="1400">
              <a:solidFill>
                <a:srgbClr val="333333"/>
              </a:solidFill>
              <a:highlight>
                <a:srgbClr val="FFFFFF"/>
              </a:highlight>
            </a:endParaRPr>
          </a:p>
          <a:p>
            <a:pPr indent="0" lvl="0" marL="0" rtl="0" algn="just">
              <a:spcBef>
                <a:spcPts val="0"/>
              </a:spcBef>
              <a:spcAft>
                <a:spcPts val="0"/>
              </a:spcAft>
              <a:buNone/>
            </a:pPr>
            <a:r>
              <a:rPr lang="en" sz="1400">
                <a:solidFill>
                  <a:srgbClr val="333333"/>
                </a:solidFill>
                <a:highlight>
                  <a:srgbClr val="FFFFFF"/>
                </a:highlight>
              </a:rPr>
              <a:t>This techniques has application in Pain Managment, Addressing Movement Disorders and Enhancing Mental Health.</a:t>
            </a:r>
            <a:endParaRPr sz="1400">
              <a:solidFill>
                <a:srgbClr val="333333"/>
              </a:solidFill>
              <a:highlight>
                <a:srgbClr val="FFFFFF"/>
              </a:highlight>
            </a:endParaRPr>
          </a:p>
          <a:p>
            <a:pPr indent="0" lvl="0" marL="0" rtl="0" algn="just">
              <a:spcBef>
                <a:spcPts val="0"/>
              </a:spcBef>
              <a:spcAft>
                <a:spcPts val="0"/>
              </a:spcAft>
              <a:buNone/>
            </a:pPr>
            <a:r>
              <a:t/>
            </a:r>
            <a:endParaRPr sz="1400">
              <a:solidFill>
                <a:srgbClr val="333333"/>
              </a:solidFill>
              <a:highlight>
                <a:srgbClr val="FFFFFF"/>
              </a:highlight>
            </a:endParaRPr>
          </a:p>
          <a:p>
            <a:pPr indent="0" lvl="0" marL="0" rtl="0" algn="just">
              <a:spcBef>
                <a:spcPts val="0"/>
              </a:spcBef>
              <a:spcAft>
                <a:spcPts val="0"/>
              </a:spcAft>
              <a:buNone/>
            </a:pPr>
            <a:r>
              <a:rPr lang="en" sz="1400">
                <a:solidFill>
                  <a:srgbClr val="333333"/>
                </a:solidFill>
                <a:highlight>
                  <a:srgbClr val="FFFFFF"/>
                </a:highlight>
              </a:rPr>
              <a:t>A great example of this is Nerivio, a  drug-free, wearable device for migraine treatment and prevention </a:t>
            </a:r>
            <a:endParaRPr sz="1400">
              <a:solidFill>
                <a:srgbClr val="333333"/>
              </a:solidFill>
              <a:highlight>
                <a:srgbClr val="FFFFFF"/>
              </a:highlight>
            </a:endParaRPr>
          </a:p>
          <a:p>
            <a:pPr indent="0" lvl="0" marL="0" rtl="0" algn="just">
              <a:spcBef>
                <a:spcPts val="0"/>
              </a:spcBef>
              <a:spcAft>
                <a:spcPts val="0"/>
              </a:spcAft>
              <a:buNone/>
            </a:pPr>
            <a:r>
              <a:t/>
            </a:r>
            <a:endParaRPr sz="1400">
              <a:solidFill>
                <a:srgbClr val="333333"/>
              </a:solidFill>
              <a:highlight>
                <a:srgbClr val="FFFFFF"/>
              </a:highlight>
            </a:endParaRPr>
          </a:p>
          <a:p>
            <a:pPr indent="0" lvl="0" marL="0" rtl="0" algn="just">
              <a:spcBef>
                <a:spcPts val="0"/>
              </a:spcBef>
              <a:spcAft>
                <a:spcPts val="0"/>
              </a:spcAft>
              <a:buNone/>
            </a:pPr>
            <a:r>
              <a:rPr lang="en" sz="1400">
                <a:solidFill>
                  <a:srgbClr val="333333"/>
                </a:solidFill>
                <a:highlight>
                  <a:srgbClr val="FFFFFF"/>
                </a:highlight>
              </a:rPr>
              <a:t>VNS, is a type of neuromodulation to treat seizures that don’t respond to medication.</a:t>
            </a:r>
            <a:endParaRPr sz="1400">
              <a:solidFill>
                <a:srgbClr val="333333"/>
              </a:solidFill>
              <a:highlight>
                <a:srgbClr val="FFFFFF"/>
              </a:highlight>
            </a:endParaRPr>
          </a:p>
          <a:p>
            <a:pPr indent="0" lvl="0" marL="0" rtl="0" algn="just">
              <a:spcBef>
                <a:spcPts val="0"/>
              </a:spcBef>
              <a:spcAft>
                <a:spcPts val="0"/>
              </a:spcAft>
              <a:buNone/>
            </a:pPr>
            <a:r>
              <a:t/>
            </a:r>
            <a:endParaRPr sz="1400">
              <a:solidFill>
                <a:srgbClr val="333333"/>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44ef874422_1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44ef874422_1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400">
                <a:solidFill>
                  <a:srgbClr val="333333"/>
                </a:solidFill>
                <a:highlight>
                  <a:srgbClr val="FFFFFF"/>
                </a:highlight>
              </a:rPr>
              <a:t>The </a:t>
            </a:r>
            <a:r>
              <a:rPr lang="en" sz="1400">
                <a:solidFill>
                  <a:srgbClr val="333333"/>
                </a:solidFill>
                <a:highlight>
                  <a:srgbClr val="FFFFFF"/>
                </a:highlight>
              </a:rPr>
              <a:t>First wearable device for vocal fatigue senses when your voice needs a break.</a:t>
            </a:r>
            <a:endParaRPr sz="1400">
              <a:solidFill>
                <a:srgbClr val="333333"/>
              </a:solidFill>
              <a:highlight>
                <a:srgbClr val="FFFFFF"/>
              </a:highlight>
            </a:endParaRPr>
          </a:p>
          <a:p>
            <a:pPr indent="0" lvl="0" marL="0" rtl="0" algn="just">
              <a:spcBef>
                <a:spcPts val="0"/>
              </a:spcBef>
              <a:spcAft>
                <a:spcPts val="0"/>
              </a:spcAft>
              <a:buNone/>
            </a:pPr>
            <a:r>
              <a:rPr lang="en" sz="1400">
                <a:solidFill>
                  <a:srgbClr val="333333"/>
                </a:solidFill>
                <a:highlight>
                  <a:srgbClr val="FFFFFF"/>
                </a:highlight>
              </a:rPr>
              <a:t>For the people who make their livings by speaking or singing, vocal fatigue is a constant, looming threat. This occurs when overused vocal folds swell, making the voice sound raspy. </a:t>
            </a:r>
            <a:endParaRPr sz="1400">
              <a:solidFill>
                <a:srgbClr val="333333"/>
              </a:solidFill>
              <a:highlight>
                <a:srgbClr val="FFFFFF"/>
              </a:highlight>
            </a:endParaRPr>
          </a:p>
          <a:p>
            <a:pPr indent="0" lvl="0" marL="0" rtl="0" algn="just">
              <a:spcBef>
                <a:spcPts val="0"/>
              </a:spcBef>
              <a:spcAft>
                <a:spcPts val="0"/>
              </a:spcAft>
              <a:buClr>
                <a:schemeClr val="dk1"/>
              </a:buClr>
              <a:buSzPts val="1100"/>
              <a:buFont typeface="Arial"/>
              <a:buNone/>
            </a:pPr>
            <a:r>
              <a:t/>
            </a:r>
            <a:endParaRPr sz="1400">
              <a:solidFill>
                <a:srgbClr val="333333"/>
              </a:solidFill>
              <a:highlight>
                <a:srgbClr val="FFFFFF"/>
              </a:highlight>
            </a:endParaRPr>
          </a:p>
          <a:p>
            <a:pPr indent="0" lvl="0" marL="0" rtl="0" algn="just">
              <a:spcBef>
                <a:spcPts val="0"/>
              </a:spcBef>
              <a:spcAft>
                <a:spcPts val="0"/>
              </a:spcAft>
              <a:buClr>
                <a:schemeClr val="dk1"/>
              </a:buClr>
              <a:buSzPts val="1100"/>
              <a:buFont typeface="Arial"/>
              <a:buNone/>
            </a:pPr>
            <a:r>
              <a:rPr lang="en" sz="1400">
                <a:solidFill>
                  <a:srgbClr val="342F2E"/>
                </a:solidFill>
                <a:highlight>
                  <a:srgbClr val="FFFFFF"/>
                </a:highlight>
              </a:rPr>
              <a:t>To use the device, the wearer simply adheres it to the sternum, below the neck, and syncs the device with the accompanying app. </a:t>
            </a:r>
            <a:endParaRPr sz="1400">
              <a:solidFill>
                <a:srgbClr val="342F2E"/>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44ef874422_1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44ef874422_1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solidFill>
                  <a:srgbClr val="333333"/>
                </a:solidFill>
                <a:highlight>
                  <a:srgbClr val="FFFFFF"/>
                </a:highlight>
              </a:rPr>
              <a:t>The field of cardiovascular healthcare has witnessed remarkable progress in recent years, thanks to relentless research and innovative technologies.</a:t>
            </a:r>
            <a:endParaRPr sz="1400">
              <a:solidFill>
                <a:srgbClr val="333333"/>
              </a:solidFill>
              <a:highlight>
                <a:srgbClr val="FFFFFF"/>
              </a:highlight>
            </a:endParaRPr>
          </a:p>
          <a:p>
            <a:pPr indent="0" lvl="0" marL="0" rtl="0" algn="just">
              <a:spcBef>
                <a:spcPts val="0"/>
              </a:spcBef>
              <a:spcAft>
                <a:spcPts val="0"/>
              </a:spcAft>
              <a:buNone/>
            </a:pPr>
            <a:r>
              <a:t/>
            </a:r>
            <a:endParaRPr sz="1400">
              <a:solidFill>
                <a:srgbClr val="333333"/>
              </a:solidFill>
              <a:highlight>
                <a:srgbClr val="FFFFFF"/>
              </a:highlight>
            </a:endParaRPr>
          </a:p>
          <a:p>
            <a:pPr indent="0" lvl="0" marL="0" rtl="0" algn="just">
              <a:spcBef>
                <a:spcPts val="0"/>
              </a:spcBef>
              <a:spcAft>
                <a:spcPts val="0"/>
              </a:spcAft>
              <a:buNone/>
            </a:pPr>
            <a:r>
              <a:rPr lang="en" sz="1400">
                <a:solidFill>
                  <a:srgbClr val="333333"/>
                </a:solidFill>
                <a:highlight>
                  <a:srgbClr val="FFFFFF"/>
                </a:highlight>
              </a:rPr>
              <a:t>For example, sound waves, that used to be to treat kidney stones, now  was retarget towards calcified artery blockages.</a:t>
            </a:r>
            <a:endParaRPr sz="1400">
              <a:solidFill>
                <a:srgbClr val="333333"/>
              </a:solidFill>
              <a:highlight>
                <a:srgbClr val="FFFFFF"/>
              </a:highlight>
            </a:endParaRPr>
          </a:p>
          <a:p>
            <a:pPr indent="0" lvl="0" marL="0" rtl="0" algn="just">
              <a:spcBef>
                <a:spcPts val="0"/>
              </a:spcBef>
              <a:spcAft>
                <a:spcPts val="0"/>
              </a:spcAft>
              <a:buNone/>
            </a:pPr>
            <a:r>
              <a:t/>
            </a:r>
            <a:endParaRPr sz="1400">
              <a:solidFill>
                <a:srgbClr val="333333"/>
              </a:solidFill>
              <a:highlight>
                <a:srgbClr val="FFFFFF"/>
              </a:highlight>
            </a:endParaRPr>
          </a:p>
          <a:p>
            <a:pPr indent="0" lvl="0" marL="0" rtl="0" algn="just">
              <a:spcBef>
                <a:spcPts val="0"/>
              </a:spcBef>
              <a:spcAft>
                <a:spcPts val="0"/>
              </a:spcAft>
              <a:buNone/>
            </a:pPr>
            <a:r>
              <a:rPr lang="en" sz="1400">
                <a:solidFill>
                  <a:srgbClr val="333333"/>
                </a:solidFill>
                <a:highlight>
                  <a:srgbClr val="FFFFFF"/>
                </a:highlight>
              </a:rPr>
              <a:t>Researchers have developed a new technology to diagnose patients with heart failure in record time. Using MRI to create detailed 4D images of the heart. While standard MRI scan can take up to 20 minutes or more, this new technique takes just eight minutes.</a:t>
            </a:r>
            <a:endParaRPr sz="1400">
              <a:solidFill>
                <a:srgbClr val="333333"/>
              </a:solidFill>
              <a:highlight>
                <a:srgbClr val="FFFFFF"/>
              </a:highlight>
            </a:endParaRPr>
          </a:p>
          <a:p>
            <a:pPr indent="0" lvl="0" marL="0" rtl="0" algn="just">
              <a:spcBef>
                <a:spcPts val="0"/>
              </a:spcBef>
              <a:spcAft>
                <a:spcPts val="0"/>
              </a:spcAft>
              <a:buNone/>
            </a:pPr>
            <a:r>
              <a:t/>
            </a:r>
            <a:endParaRPr sz="1400">
              <a:solidFill>
                <a:srgbClr val="333333"/>
              </a:solidFill>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44ef874422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44ef874422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400">
                <a:solidFill>
                  <a:srgbClr val="333333"/>
                </a:solidFill>
              </a:rPr>
              <a:t>Veinviewer is a vein visualization product designed to provide clinicians with an accurate image of patient superficial veins and reduce the time needed to start a peripheral IV. </a:t>
            </a:r>
            <a:endParaRPr sz="1400">
              <a:solidFill>
                <a:srgbClr val="333333"/>
              </a:solidFill>
            </a:endParaRPr>
          </a:p>
          <a:p>
            <a:pPr indent="0" lvl="0" marL="0" rtl="0" algn="just">
              <a:spcBef>
                <a:spcPts val="0"/>
              </a:spcBef>
              <a:spcAft>
                <a:spcPts val="0"/>
              </a:spcAft>
              <a:buClr>
                <a:schemeClr val="dk1"/>
              </a:buClr>
              <a:buSzPts val="1100"/>
              <a:buFont typeface="Arial"/>
              <a:buNone/>
            </a:pPr>
            <a:r>
              <a:rPr lang="en" sz="1400">
                <a:solidFill>
                  <a:srgbClr val="333333"/>
                </a:solidFill>
              </a:rPr>
              <a:t>It’s mostly helpful for diabetics, cancer patients and dehydrated ones. And KIDS!</a:t>
            </a:r>
            <a:endParaRPr sz="1400">
              <a:solidFill>
                <a:srgbClr val="333333"/>
              </a:solidFill>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44ef874422_1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44ef874422_1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sz="1400">
              <a:solidFill>
                <a:schemeClr val="dk1"/>
              </a:solidFill>
            </a:endParaRPr>
          </a:p>
          <a:p>
            <a:pPr indent="0" lvl="0" marL="0" rtl="0" algn="just">
              <a:spcBef>
                <a:spcPts val="0"/>
              </a:spcBef>
              <a:spcAft>
                <a:spcPts val="0"/>
              </a:spcAft>
              <a:buNone/>
            </a:pPr>
            <a:r>
              <a:rPr lang="en" sz="1400">
                <a:solidFill>
                  <a:srgbClr val="342F2E"/>
                </a:solidFill>
              </a:rPr>
              <a:t>In the field of Surgery </a:t>
            </a:r>
            <a:endParaRPr sz="1400">
              <a:solidFill>
                <a:srgbClr val="342F2E"/>
              </a:solidFill>
            </a:endParaRPr>
          </a:p>
          <a:p>
            <a:pPr indent="0" lvl="0" marL="0" rtl="0" algn="just">
              <a:spcBef>
                <a:spcPts val="0"/>
              </a:spcBef>
              <a:spcAft>
                <a:spcPts val="0"/>
              </a:spcAft>
              <a:buNone/>
            </a:pPr>
            <a:r>
              <a:rPr lang="en" sz="1400">
                <a:solidFill>
                  <a:schemeClr val="dk1"/>
                </a:solidFill>
              </a:rPr>
              <a:t>MasSpec Pen </a:t>
            </a:r>
            <a:r>
              <a:rPr lang="en" sz="1400">
                <a:solidFill>
                  <a:srgbClr val="07283D"/>
                </a:solidFill>
              </a:rPr>
              <a:t> combines mass spectrometry, and artificial intelligence to have a precise identification of tissue.</a:t>
            </a:r>
            <a:endParaRPr sz="1400">
              <a:solidFill>
                <a:srgbClr val="07283D"/>
              </a:solidFill>
            </a:endParaRPr>
          </a:p>
          <a:p>
            <a:pPr indent="0" lvl="0" marL="0" rtl="0" algn="just">
              <a:spcBef>
                <a:spcPts val="0"/>
              </a:spcBef>
              <a:spcAft>
                <a:spcPts val="0"/>
              </a:spcAft>
              <a:buNone/>
            </a:pPr>
            <a:r>
              <a:t/>
            </a:r>
            <a:endParaRPr sz="1400">
              <a:solidFill>
                <a:srgbClr val="07283D"/>
              </a:solidFill>
            </a:endParaRPr>
          </a:p>
          <a:p>
            <a:pPr indent="0" lvl="0" marL="0" rtl="0" algn="just">
              <a:spcBef>
                <a:spcPts val="0"/>
              </a:spcBef>
              <a:spcAft>
                <a:spcPts val="0"/>
              </a:spcAft>
              <a:buNone/>
            </a:pPr>
            <a:r>
              <a:rPr lang="en" sz="1400">
                <a:solidFill>
                  <a:srgbClr val="07283D"/>
                </a:solidFill>
              </a:rPr>
              <a:t>In the Conventional Way: the tissue is biopsied, sent to the laboratory, frozen, sliced, stained, and examined by a pathologist under a microscope. This process takes around 40 minutes and happens while the patient is under anesthesia.</a:t>
            </a:r>
            <a:endParaRPr sz="1400">
              <a:solidFill>
                <a:srgbClr val="07283D"/>
              </a:solidFill>
            </a:endParaRPr>
          </a:p>
          <a:p>
            <a:pPr indent="0" lvl="0" marL="0" rtl="0" algn="just">
              <a:spcBef>
                <a:spcPts val="0"/>
              </a:spcBef>
              <a:spcAft>
                <a:spcPts val="0"/>
              </a:spcAft>
              <a:buNone/>
            </a:pPr>
            <a:r>
              <a:rPr lang="en" sz="1400">
                <a:solidFill>
                  <a:srgbClr val="07283D"/>
                </a:solidFill>
              </a:rPr>
              <a:t>With this device,  In under 10 seconds, the surgeon receives a reading of either “cancerous” or “normal” tissue </a:t>
            </a:r>
            <a:endParaRPr sz="1400">
              <a:solidFill>
                <a:srgbClr val="07283D"/>
              </a:solidFill>
            </a:endParaRPr>
          </a:p>
          <a:p>
            <a:pPr indent="0" lvl="0" marL="0" rtl="0" algn="just">
              <a:spcBef>
                <a:spcPts val="0"/>
              </a:spcBef>
              <a:spcAft>
                <a:spcPts val="0"/>
              </a:spcAft>
              <a:buNone/>
            </a:pPr>
            <a:r>
              <a:t/>
            </a:r>
            <a:endParaRPr sz="1400">
              <a:solidFill>
                <a:srgbClr val="342F2E"/>
              </a:solidFill>
              <a:highlight>
                <a:srgbClr val="FFFFFF"/>
              </a:highlight>
            </a:endParaRPr>
          </a:p>
          <a:p>
            <a:pPr indent="0" lvl="0" marL="0" rtl="0" algn="just">
              <a:spcBef>
                <a:spcPts val="0"/>
              </a:spcBef>
              <a:spcAft>
                <a:spcPts val="0"/>
              </a:spcAft>
              <a:buNone/>
            </a:pPr>
            <a:r>
              <a:t/>
            </a:r>
            <a:endParaRPr sz="1400">
              <a:solidFill>
                <a:srgbClr val="333333"/>
              </a:solidFill>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44ef874422_1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44ef874422_1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400">
                <a:solidFill>
                  <a:srgbClr val="151529"/>
                </a:solidFill>
              </a:rPr>
              <a:t>Lastly, also related to surgery</a:t>
            </a:r>
            <a:endParaRPr sz="1400">
              <a:solidFill>
                <a:srgbClr val="151529"/>
              </a:solidFill>
            </a:endParaRPr>
          </a:p>
          <a:p>
            <a:pPr indent="0" lvl="0" marL="0" rtl="0" algn="just">
              <a:spcBef>
                <a:spcPts val="0"/>
              </a:spcBef>
              <a:spcAft>
                <a:spcPts val="0"/>
              </a:spcAft>
              <a:buClr>
                <a:schemeClr val="dk1"/>
              </a:buClr>
              <a:buSzPts val="1100"/>
              <a:buFont typeface="Arial"/>
              <a:buNone/>
            </a:pPr>
            <a:r>
              <a:t/>
            </a:r>
            <a:endParaRPr sz="1400">
              <a:solidFill>
                <a:srgbClr val="151529"/>
              </a:solidFill>
            </a:endParaRPr>
          </a:p>
          <a:p>
            <a:pPr indent="0" lvl="0" marL="0" rtl="0" algn="just">
              <a:spcBef>
                <a:spcPts val="0"/>
              </a:spcBef>
              <a:spcAft>
                <a:spcPts val="0"/>
              </a:spcAft>
              <a:buClr>
                <a:schemeClr val="dk1"/>
              </a:buClr>
              <a:buSzPts val="1100"/>
              <a:buFont typeface="Arial"/>
              <a:buNone/>
            </a:pPr>
            <a:r>
              <a:rPr lang="en" sz="1400">
                <a:solidFill>
                  <a:srgbClr val="342F2E"/>
                </a:solidFill>
              </a:rPr>
              <a:t>we have the surgical robots, </a:t>
            </a:r>
            <a:r>
              <a:rPr lang="en" sz="1400">
                <a:solidFill>
                  <a:srgbClr val="151529"/>
                </a:solidFill>
              </a:rPr>
              <a:t> da Vinci was the first one, and now, after two decades of leading the market, the patents are expiring opening the </a:t>
            </a:r>
            <a:r>
              <a:rPr lang="en" sz="1400" u="sng">
                <a:solidFill>
                  <a:srgbClr val="373997"/>
                </a:solidFill>
                <a:hlinkClick r:id="rId2">
                  <a:extLst>
                    <a:ext uri="{A12FA001-AC4F-418D-AE19-62706E023703}">
                      <ahyp:hlinkClr val="tx"/>
                    </a:ext>
                  </a:extLst>
                </a:hlinkClick>
              </a:rPr>
              <a:t>robotic surgery market</a:t>
            </a:r>
            <a:r>
              <a:rPr lang="en" sz="1400">
                <a:solidFill>
                  <a:srgbClr val="151529"/>
                </a:solidFill>
              </a:rPr>
              <a:t> up to a new school of competitors, so we will hear about this a lot in the future.</a:t>
            </a:r>
            <a:endParaRPr sz="1400">
              <a:solidFill>
                <a:srgbClr val="151529"/>
              </a:solidFill>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442c8738b5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442c8738b5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442c8738b5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442c8738b5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88900" rtl="0" algn="just">
              <a:lnSpc>
                <a:spcPct val="115000"/>
              </a:lnSpc>
              <a:spcBef>
                <a:spcPts val="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In our research paper we tried to explore the world of medical devices that are used in hospitals, analyze their vulnerabilities and threats, investigate the more recent attacks and figure out the strategies to protect this precious equipment from the attackers. </a:t>
            </a:r>
            <a:endParaRPr sz="1300">
              <a:solidFill>
                <a:schemeClr val="dk1"/>
              </a:solidFill>
              <a:latin typeface="Times New Roman"/>
              <a:ea typeface="Times New Roman"/>
              <a:cs typeface="Times New Roman"/>
              <a:sym typeface="Times New Roman"/>
            </a:endParaRPr>
          </a:p>
          <a:p>
            <a:pPr indent="0" lvl="0" marL="88900" rtl="0" algn="just">
              <a:lnSpc>
                <a:spcPct val="115000"/>
              </a:lnSpc>
              <a:spcBef>
                <a:spcPts val="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 </a:t>
            </a:r>
            <a:endParaRPr sz="1300">
              <a:solidFill>
                <a:schemeClr val="dk1"/>
              </a:solidFill>
              <a:latin typeface="Times New Roman"/>
              <a:ea typeface="Times New Roman"/>
              <a:cs typeface="Times New Roman"/>
              <a:sym typeface="Times New Roman"/>
            </a:endParaRPr>
          </a:p>
          <a:p>
            <a:pPr indent="0" lvl="0" marL="88900" rtl="0" algn="just">
              <a:lnSpc>
                <a:spcPct val="115000"/>
              </a:lnSpc>
              <a:spcBef>
                <a:spcPts val="0"/>
              </a:spcBef>
              <a:spcAft>
                <a:spcPts val="0"/>
              </a:spcAft>
              <a:buNone/>
            </a:pPr>
            <a:r>
              <a:rPr lang="en" sz="1300">
                <a:solidFill>
                  <a:schemeClr val="dk1"/>
                </a:solidFill>
                <a:latin typeface="Times New Roman"/>
                <a:ea typeface="Times New Roman"/>
                <a:cs typeface="Times New Roman"/>
                <a:sym typeface="Times New Roman"/>
              </a:rPr>
              <a:t>Healthcare is one of the areas where technological progress has the most impact: we can see better, have artificial organs, monitor babies in utero, live longer and healthier.</a:t>
            </a:r>
            <a:endParaRPr sz="1300">
              <a:solidFill>
                <a:schemeClr val="dk1"/>
              </a:solidFill>
              <a:latin typeface="Times New Roman"/>
              <a:ea typeface="Times New Roman"/>
              <a:cs typeface="Times New Roman"/>
              <a:sym typeface="Times New Roman"/>
            </a:endParaRPr>
          </a:p>
          <a:p>
            <a:pPr indent="0" lvl="0" marL="88900" rtl="0" algn="just">
              <a:lnSpc>
                <a:spcPct val="115000"/>
              </a:lnSpc>
              <a:spcBef>
                <a:spcPts val="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And the vulnerabilities in healthcare </a:t>
            </a:r>
            <a:r>
              <a:rPr lang="en" sz="1300">
                <a:solidFill>
                  <a:schemeClr val="dk1"/>
                </a:solidFill>
                <a:latin typeface="Times New Roman"/>
                <a:ea typeface="Times New Roman"/>
                <a:cs typeface="Times New Roman"/>
                <a:sym typeface="Times New Roman"/>
              </a:rPr>
              <a:t>devices</a:t>
            </a:r>
            <a:r>
              <a:rPr lang="en" sz="1300">
                <a:solidFill>
                  <a:schemeClr val="dk1"/>
                </a:solidFill>
                <a:latin typeface="Times New Roman"/>
                <a:ea typeface="Times New Roman"/>
                <a:cs typeface="Times New Roman"/>
                <a:sym typeface="Times New Roman"/>
              </a:rPr>
              <a:t> can directly affect our lives. </a:t>
            </a:r>
            <a:endParaRPr sz="1300">
              <a:solidFill>
                <a:schemeClr val="dk1"/>
              </a:solidFill>
              <a:latin typeface="Times New Roman"/>
              <a:ea typeface="Times New Roman"/>
              <a:cs typeface="Times New Roman"/>
              <a:sym typeface="Times New Roman"/>
            </a:endParaRPr>
          </a:p>
          <a:p>
            <a:pPr indent="0" lvl="0" marL="88900" rtl="0" algn="just">
              <a:lnSpc>
                <a:spcPct val="115000"/>
              </a:lnSpc>
              <a:spcBef>
                <a:spcPts val="0"/>
              </a:spcBef>
              <a:spcAft>
                <a:spcPts val="0"/>
              </a:spcAft>
              <a:buClr>
                <a:schemeClr val="dk1"/>
              </a:buClr>
              <a:buSzPts val="1100"/>
              <a:buFont typeface="Arial"/>
              <a:buNone/>
            </a:pPr>
            <a:br>
              <a:rPr lang="en" sz="900">
                <a:solidFill>
                  <a:schemeClr val="dk1"/>
                </a:solidFill>
                <a:latin typeface="Times New Roman"/>
                <a:ea typeface="Times New Roman"/>
                <a:cs typeface="Times New Roman"/>
                <a:sym typeface="Times New Roman"/>
              </a:rPr>
            </a:br>
            <a:r>
              <a:rPr lang="en" sz="900">
                <a:solidFill>
                  <a:schemeClr val="dk1"/>
                </a:solidFill>
              </a:rPr>
              <a:t> </a:t>
            </a:r>
            <a:endParaRPr sz="900">
              <a:solidFill>
                <a:schemeClr val="dk1"/>
              </a:solidFill>
            </a:endParaRPr>
          </a:p>
          <a:p>
            <a:pPr indent="0" lvl="0" marL="0" rtl="0" algn="l">
              <a:spcBef>
                <a:spcPts val="0"/>
              </a:spcBef>
              <a:spcAft>
                <a:spcPts val="0"/>
              </a:spcAft>
              <a:buNone/>
            </a:pPr>
            <a:r>
              <a:t/>
            </a:r>
            <a:endParaRPr sz="5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442c8738b5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442c8738b5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00000"/>
              </a:lnSpc>
              <a:spcBef>
                <a:spcPts val="1200"/>
              </a:spcBef>
              <a:spcAft>
                <a:spcPts val="0"/>
              </a:spcAft>
              <a:buNone/>
            </a:pPr>
            <a:r>
              <a:rPr lang="en">
                <a:solidFill>
                  <a:schemeClr val="dk1"/>
                </a:solidFill>
                <a:latin typeface="Times New Roman"/>
                <a:ea typeface="Times New Roman"/>
                <a:cs typeface="Times New Roman"/>
                <a:sym typeface="Times New Roman"/>
              </a:rPr>
              <a:t>It’s impossible to talk about the </a:t>
            </a:r>
            <a:r>
              <a:rPr lang="en">
                <a:solidFill>
                  <a:schemeClr val="dk1"/>
                </a:solidFill>
                <a:latin typeface="Times New Roman"/>
                <a:ea typeface="Times New Roman"/>
                <a:cs typeface="Times New Roman"/>
                <a:sym typeface="Times New Roman"/>
              </a:rPr>
              <a:t>cybersecurity of </a:t>
            </a:r>
            <a:r>
              <a:rPr lang="en">
                <a:solidFill>
                  <a:schemeClr val="dk1"/>
                </a:solidFill>
                <a:latin typeface="Times New Roman"/>
                <a:ea typeface="Times New Roman"/>
                <a:cs typeface="Times New Roman"/>
                <a:sym typeface="Times New Roman"/>
              </a:rPr>
              <a:t>medical devices without talking about the cybersituation in the healthcare sector in general. </a:t>
            </a:r>
            <a:endParaRPr>
              <a:solidFill>
                <a:schemeClr val="dk1"/>
              </a:solidFill>
              <a:latin typeface="Times New Roman"/>
              <a:ea typeface="Times New Roman"/>
              <a:cs typeface="Times New Roman"/>
              <a:sym typeface="Times New Roman"/>
            </a:endParaRPr>
          </a:p>
          <a:p>
            <a:pPr indent="0" lvl="0" marL="0" rtl="0" algn="just">
              <a:lnSpc>
                <a:spcPct val="100000"/>
              </a:lnSpc>
              <a:spcBef>
                <a:spcPts val="120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And the situation is dire to say the least. Here are just a few facts and statistics – and we are talking mostly about the US data.</a:t>
            </a:r>
            <a:endParaRPr>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 So, first of all, research shows, that the healthcare industry is two to three times more likely to be a target of cybercrime than any other industry.</a:t>
            </a:r>
            <a:endParaRPr>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After the beginning of the pandemic there was a surge in cyber attacks.  Healthcare providers saw a</a:t>
            </a:r>
            <a:r>
              <a:rPr lang="en">
                <a:solidFill>
                  <a:schemeClr val="dk1"/>
                </a:solidFill>
                <a:uFill>
                  <a:noFill/>
                </a:uFill>
                <a:latin typeface="Times New Roman"/>
                <a:ea typeface="Times New Roman"/>
                <a:cs typeface="Times New Roman"/>
                <a:sym typeface="Times New Roman"/>
                <a:hlinkClick r:id="rId2">
                  <a:extLst>
                    <a:ext uri="{A12FA001-AC4F-418D-AE19-62706E023703}">
                      <ahyp:hlinkClr val="tx"/>
                    </a:ext>
                  </a:extLst>
                </a:hlinkClick>
              </a:rPr>
              <a:t> </a:t>
            </a:r>
            <a:r>
              <a:rPr lang="en" u="sng">
                <a:solidFill>
                  <a:schemeClr val="dk1"/>
                </a:solidFill>
                <a:latin typeface="Times New Roman"/>
                <a:ea typeface="Times New Roman"/>
                <a:cs typeface="Times New Roman"/>
                <a:sym typeface="Times New Roman"/>
                <a:hlinkClick r:id="rId3">
                  <a:extLst>
                    <a:ext uri="{A12FA001-AC4F-418D-AE19-62706E023703}">
                      <ahyp:hlinkClr val="tx"/>
                    </a:ext>
                  </a:extLst>
                </a:hlinkClick>
              </a:rPr>
              <a:t>42% increase</a:t>
            </a:r>
            <a:r>
              <a:rPr lang="en">
                <a:solidFill>
                  <a:schemeClr val="dk1"/>
                </a:solidFill>
                <a:latin typeface="Times New Roman"/>
                <a:ea typeface="Times New Roman"/>
                <a:cs typeface="Times New Roman"/>
                <a:sym typeface="Times New Roman"/>
              </a:rPr>
              <a:t> in data breaches in 2020, and an astounding</a:t>
            </a:r>
            <a:r>
              <a:rPr lang="en">
                <a:solidFill>
                  <a:schemeClr val="dk1"/>
                </a:solidFill>
                <a:uFill>
                  <a:noFill/>
                </a:uFill>
                <a:latin typeface="Times New Roman"/>
                <a:ea typeface="Times New Roman"/>
                <a:cs typeface="Times New Roman"/>
                <a:sym typeface="Times New Roman"/>
                <a:hlinkClick r:id="rId4">
                  <a:extLst>
                    <a:ext uri="{A12FA001-AC4F-418D-AE19-62706E023703}">
                      <ahyp:hlinkClr val="tx"/>
                    </a:ext>
                  </a:extLst>
                </a:hlinkClick>
              </a:rPr>
              <a:t> </a:t>
            </a:r>
            <a:r>
              <a:rPr lang="en" u="sng">
                <a:solidFill>
                  <a:schemeClr val="dk1"/>
                </a:solidFill>
                <a:latin typeface="Times New Roman"/>
                <a:ea typeface="Times New Roman"/>
                <a:cs typeface="Times New Roman"/>
                <a:sym typeface="Times New Roman"/>
                <a:hlinkClick r:id="rId5">
                  <a:extLst>
                    <a:ext uri="{A12FA001-AC4F-418D-AE19-62706E023703}">
                      <ahyp:hlinkClr val="tx"/>
                    </a:ext>
                  </a:extLst>
                </a:hlinkClick>
              </a:rPr>
              <a:t>69% increase</a:t>
            </a:r>
            <a:r>
              <a:rPr lang="en">
                <a:solidFill>
                  <a:schemeClr val="dk1"/>
                </a:solidFill>
                <a:latin typeface="Times New Roman"/>
                <a:ea typeface="Times New Roman"/>
                <a:cs typeface="Times New Roman"/>
                <a:sym typeface="Times New Roman"/>
              </a:rPr>
              <a:t> in the volume of cyber attacks from 2020 to 2021 . </a:t>
            </a:r>
            <a:endParaRPr>
              <a:solidFill>
                <a:schemeClr val="dk1"/>
              </a:solidFill>
              <a:latin typeface="Times New Roman"/>
              <a:ea typeface="Times New Roman"/>
              <a:cs typeface="Times New Roman"/>
              <a:sym typeface="Times New Roman"/>
            </a:endParaRPr>
          </a:p>
          <a:p>
            <a:pPr indent="0" lvl="0" marL="0" rtl="0" algn="just">
              <a:lnSpc>
                <a:spcPct val="100000"/>
              </a:lnSpc>
              <a:spcBef>
                <a:spcPts val="120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For example, phishing attacks against healthcare organizations</a:t>
            </a:r>
            <a:r>
              <a:rPr lang="en">
                <a:solidFill>
                  <a:schemeClr val="dk1"/>
                </a:solidFill>
                <a:uFill>
                  <a:noFill/>
                </a:uFill>
                <a:latin typeface="Times New Roman"/>
                <a:ea typeface="Times New Roman"/>
                <a:cs typeface="Times New Roman"/>
                <a:sym typeface="Times New Roman"/>
                <a:hlinkClick r:id="rId6">
                  <a:extLst>
                    <a:ext uri="{A12FA001-AC4F-418D-AE19-62706E023703}">
                      <ahyp:hlinkClr val="tx"/>
                    </a:ext>
                  </a:extLst>
                </a:hlinkClick>
              </a:rPr>
              <a:t> </a:t>
            </a:r>
            <a:r>
              <a:rPr lang="en" u="sng">
                <a:solidFill>
                  <a:schemeClr val="dk1"/>
                </a:solidFill>
                <a:latin typeface="Times New Roman"/>
                <a:ea typeface="Times New Roman"/>
                <a:cs typeface="Times New Roman"/>
                <a:sym typeface="Times New Roman"/>
                <a:hlinkClick r:id="rId7">
                  <a:extLst>
                    <a:ext uri="{A12FA001-AC4F-418D-AE19-62706E023703}">
                      <ahyp:hlinkClr val="tx"/>
                    </a:ext>
                  </a:extLst>
                </a:hlinkClick>
              </a:rPr>
              <a:t>increased by 220%</a:t>
            </a:r>
            <a:r>
              <a:rPr lang="en">
                <a:solidFill>
                  <a:schemeClr val="dk1"/>
                </a:solidFill>
                <a:latin typeface="Times New Roman"/>
                <a:ea typeface="Times New Roman"/>
                <a:cs typeface="Times New Roman"/>
                <a:sym typeface="Times New Roman"/>
              </a:rPr>
              <a:t> during the pandemic.</a:t>
            </a:r>
            <a:endParaRPr>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 In 2022 cyberattacks on healthcare services were on the rise. The first months of 2022 have witnessed a disproportionate number of cyberattacks against national healthcare systems.  </a:t>
            </a:r>
            <a:endParaRPr>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
                <a:solidFill>
                  <a:schemeClr val="dk1"/>
                </a:solidFill>
                <a:latin typeface="Times New Roman"/>
                <a:ea typeface="Times New Roman"/>
                <a:cs typeface="Times New Roman"/>
                <a:sym typeface="Times New Roman"/>
              </a:rPr>
              <a:t> According to the research, healthcare institutions are currently the main target for ransomware attacks. This is the most disruptive type of attack because it leads to the most operational delays.</a:t>
            </a:r>
            <a:r>
              <a:rPr lang="en">
                <a:solidFill>
                  <a:schemeClr val="dk1"/>
                </a:solidFill>
                <a:uFill>
                  <a:noFill/>
                </a:uFill>
                <a:latin typeface="Times New Roman"/>
                <a:ea typeface="Times New Roman"/>
                <a:cs typeface="Times New Roman"/>
                <a:sym typeface="Times New Roman"/>
                <a:hlinkClick r:id="rId8">
                  <a:extLst>
                    <a:ext uri="{A12FA001-AC4F-418D-AE19-62706E023703}">
                      <ahyp:hlinkClr val="tx"/>
                    </a:ext>
                  </a:extLst>
                </a:hlinkClick>
              </a:rPr>
              <a:t> </a:t>
            </a:r>
            <a:endParaRPr/>
          </a:p>
          <a:p>
            <a:pPr indent="0" lvl="0" marL="0" rtl="0" algn="l">
              <a:lnSpc>
                <a:spcPct val="100000"/>
              </a:lnSpc>
              <a:spcBef>
                <a:spcPts val="1200"/>
              </a:spcBef>
              <a:spcAft>
                <a:spcPts val="0"/>
              </a:spcAft>
              <a:buClr>
                <a:schemeClr val="dk1"/>
              </a:buClr>
              <a:buSzPts val="1100"/>
              <a:buFont typeface="Arial"/>
              <a:buNone/>
            </a:pPr>
            <a:r>
              <a:rPr lang="en">
                <a:solidFill>
                  <a:schemeClr val="dk1"/>
                </a:solidFill>
                <a:uFill>
                  <a:noFill/>
                </a:uFill>
                <a:latin typeface="Times New Roman"/>
                <a:ea typeface="Times New Roman"/>
                <a:cs typeface="Times New Roman"/>
                <a:sym typeface="Times New Roman"/>
                <a:hlinkClick r:id="rId9">
                  <a:extLst>
                    <a:ext uri="{A12FA001-AC4F-418D-AE19-62706E023703}">
                      <ahyp:hlinkClr val="tx"/>
                    </a:ext>
                  </a:extLst>
                </a:hlinkClick>
              </a:rPr>
              <a:t>66% of healthcare organizations</a:t>
            </a:r>
            <a:r>
              <a:rPr lang="en">
                <a:solidFill>
                  <a:schemeClr val="dk1"/>
                </a:solidFill>
                <a:latin typeface="Times New Roman"/>
                <a:ea typeface="Times New Roman"/>
                <a:cs typeface="Times New Roman"/>
                <a:sym typeface="Times New Roman"/>
              </a:rPr>
              <a:t> say they experienced a ransomware attack in 2021, and that is a horrible increase from 34% in 2020. </a:t>
            </a:r>
            <a:endParaRPr>
              <a:solidFill>
                <a:schemeClr val="dk1"/>
              </a:solidFill>
              <a:latin typeface="Times New Roman"/>
              <a:ea typeface="Times New Roman"/>
              <a:cs typeface="Times New Roman"/>
              <a:sym typeface="Times New Roman"/>
            </a:endParaRPr>
          </a:p>
          <a:p>
            <a:pPr indent="0" lvl="0" marL="0" rtl="0" algn="just">
              <a:lnSpc>
                <a:spcPct val="100000"/>
              </a:lnSpc>
              <a:spcBef>
                <a:spcPts val="120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By the way in</a:t>
            </a:r>
            <a:r>
              <a:rPr lang="en">
                <a:solidFill>
                  <a:schemeClr val="dk1"/>
                </a:solidFill>
                <a:uFill>
                  <a:noFill/>
                </a:uFill>
                <a:latin typeface="Times New Roman"/>
                <a:ea typeface="Times New Roman"/>
                <a:cs typeface="Times New Roman"/>
                <a:sym typeface="Times New Roman"/>
                <a:hlinkClick r:id="rId10">
                  <a:extLst>
                    <a:ext uri="{A12FA001-AC4F-418D-AE19-62706E023703}">
                      <ahyp:hlinkClr val="tx"/>
                    </a:ext>
                  </a:extLst>
                </a:hlinkClick>
              </a:rPr>
              <a:t> 61% of</a:t>
            </a:r>
            <a:r>
              <a:rPr lang="en">
                <a:solidFill>
                  <a:schemeClr val="dk1"/>
                </a:solidFill>
                <a:latin typeface="Times New Roman"/>
                <a:ea typeface="Times New Roman"/>
                <a:cs typeface="Times New Roman"/>
                <a:sym typeface="Times New Roman"/>
              </a:rPr>
              <a:t> cases in 2021 healthcare providers decided to pay the ransom.</a:t>
            </a:r>
            <a:endParaRPr>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 And lastly,</a:t>
            </a:r>
            <a:r>
              <a:rPr lang="en">
                <a:solidFill>
                  <a:schemeClr val="dk1"/>
                </a:solidFill>
                <a:uFill>
                  <a:noFill/>
                </a:uFill>
                <a:latin typeface="Times New Roman"/>
                <a:ea typeface="Times New Roman"/>
                <a:cs typeface="Times New Roman"/>
                <a:sym typeface="Times New Roman"/>
                <a:hlinkClick r:id="rId11">
                  <a:extLst>
                    <a:ext uri="{A12FA001-AC4F-418D-AE19-62706E023703}">
                      <ahyp:hlinkClr val="tx"/>
                    </a:ext>
                  </a:extLst>
                </a:hlinkClick>
              </a:rPr>
              <a:t> a 2021 study from Proofpoint and the Ponemon Institute</a:t>
            </a:r>
            <a:r>
              <a:rPr lang="en">
                <a:solidFill>
                  <a:schemeClr val="dk1"/>
                </a:solidFill>
                <a:latin typeface="Times New Roman"/>
                <a:ea typeface="Times New Roman"/>
                <a:cs typeface="Times New Roman"/>
                <a:sym typeface="Times New Roman"/>
              </a:rPr>
              <a:t> shows that after a ransomware </a:t>
            </a:r>
            <a:r>
              <a:rPr lang="en">
                <a:solidFill>
                  <a:schemeClr val="dk1"/>
                </a:solidFill>
                <a:latin typeface="Times New Roman"/>
                <a:ea typeface="Times New Roman"/>
                <a:cs typeface="Times New Roman"/>
                <a:sym typeface="Times New Roman"/>
              </a:rPr>
              <a:t>attack</a:t>
            </a:r>
            <a:r>
              <a:rPr lang="en">
                <a:solidFill>
                  <a:schemeClr val="dk1"/>
                </a:solidFill>
                <a:latin typeface="Times New Roman"/>
                <a:ea typeface="Times New Roman"/>
                <a:cs typeface="Times New Roman"/>
                <a:sym typeface="Times New Roman"/>
              </a:rPr>
              <a:t> mortality rates increased at 25% of the facilities. </a:t>
            </a:r>
            <a:endParaRPr>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442c8738b5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442c8738b5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These were some general facts, now moving on to actual cases. </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With every passing year there are more and more cases of cyberattacks having a real impact on people’s lives.</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br>
              <a:rPr lang="en" sz="1200">
                <a:solidFill>
                  <a:schemeClr val="dk1"/>
                </a:solidFill>
                <a:latin typeface="Times New Roman"/>
                <a:ea typeface="Times New Roman"/>
                <a:cs typeface="Times New Roman"/>
                <a:sym typeface="Times New Roman"/>
              </a:rPr>
            </a:br>
            <a:r>
              <a:rPr lang="en" sz="1200">
                <a:solidFill>
                  <a:schemeClr val="dk1"/>
                </a:solidFill>
                <a:latin typeface="Times New Roman"/>
                <a:ea typeface="Times New Roman"/>
                <a:cs typeface="Times New Roman"/>
                <a:sym typeface="Times New Roman"/>
              </a:rPr>
              <a:t>The</a:t>
            </a:r>
            <a:r>
              <a:rPr lang="en" sz="1200">
                <a:solidFill>
                  <a:schemeClr val="dk1"/>
                </a:solidFill>
                <a:latin typeface="Times New Roman"/>
                <a:ea typeface="Times New Roman"/>
                <a:cs typeface="Times New Roman"/>
                <a:sym typeface="Times New Roman"/>
              </a:rPr>
              <a:t> first case mentioned here is what the news called “the first death by ransomware attack”. In 2019 </a:t>
            </a:r>
            <a:r>
              <a:rPr lang="en" sz="1200">
                <a:solidFill>
                  <a:schemeClr val="dk1"/>
                </a:solidFill>
                <a:latin typeface="Times New Roman"/>
                <a:ea typeface="Times New Roman"/>
                <a:cs typeface="Times New Roman"/>
                <a:sym typeface="Times New Roman"/>
              </a:rPr>
              <a:t>a woman </a:t>
            </a:r>
            <a:r>
              <a:rPr lang="en" sz="1200">
                <a:solidFill>
                  <a:schemeClr val="dk1"/>
                </a:solidFill>
                <a:latin typeface="Times New Roman"/>
                <a:ea typeface="Times New Roman"/>
                <a:cs typeface="Times New Roman"/>
                <a:sym typeface="Times New Roman"/>
              </a:rPr>
              <a:t>in Alabama sued the local hospital for the death of her son. When she was giving birth, the hospital was under </a:t>
            </a:r>
            <a:r>
              <a:rPr lang="en" sz="1200">
                <a:solidFill>
                  <a:schemeClr val="dk1"/>
                </a:solidFill>
                <a:latin typeface="Times New Roman"/>
                <a:ea typeface="Times New Roman"/>
                <a:cs typeface="Times New Roman"/>
                <a:sym typeface="Times New Roman"/>
              </a:rPr>
              <a:t>a ransomware attack and that prevented doctors from finding out that her son’s umbilical cord was wrapped around his neck in the womb.</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mother claimed that this caused brain damage and 9 months later her son died</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2. In another case a 3-year-old boy in Iowa got a dose of painkillers that was five times stronger than what was suitable for his age. Apparently the computer system that automatically calculated medicine doses wasn’t working, and the resident doctor had to make the </a:t>
            </a:r>
            <a:r>
              <a:rPr lang="en" sz="1200">
                <a:solidFill>
                  <a:schemeClr val="dk1"/>
                </a:solidFill>
                <a:latin typeface="Times New Roman"/>
                <a:ea typeface="Times New Roman"/>
                <a:cs typeface="Times New Roman"/>
                <a:sym typeface="Times New Roman"/>
              </a:rPr>
              <a:t>calculation </a:t>
            </a:r>
            <a:r>
              <a:rPr lang="en" sz="1200">
                <a:solidFill>
                  <a:schemeClr val="dk1"/>
                </a:solidFill>
                <a:latin typeface="Times New Roman"/>
                <a:ea typeface="Times New Roman"/>
                <a:cs typeface="Times New Roman"/>
                <a:sym typeface="Times New Roman"/>
              </a:rPr>
              <a:t>himself and he got his math the wrong. Later the mother found out that a cyberattack had taken down some of the hospital’s digital tools </a:t>
            </a:r>
            <a:r>
              <a:rPr lang="en" sz="1200">
                <a:solidFill>
                  <a:schemeClr val="dk1"/>
                </a:solidFill>
                <a:latin typeface="Times New Roman"/>
                <a:ea typeface="Times New Roman"/>
                <a:cs typeface="Times New Roman"/>
                <a:sym typeface="Times New Roman"/>
              </a:rPr>
              <a:t>at the time</a:t>
            </a: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t/>
            </a:r>
            <a:endParaRPr sz="1200" u="sng">
              <a:solidFill>
                <a:srgbClr val="1155CC"/>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3. And, of course, we all know about the Wannacry disaster. It didn’t specifically target the United Kingdom’s National Health Service, but this global cyber-attack highlighted security vulnerabilities and resulted in the cancellation of thousands of appointments and operations. During the one-week period of the attack 19,000 appointments got canceled.</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7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442c8738b5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442c8738b5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solidFill>
                  <a:schemeClr val="dk1"/>
                </a:solidFill>
                <a:latin typeface="Playfair Display"/>
                <a:ea typeface="Playfair Display"/>
                <a:cs typeface="Playfair Display"/>
                <a:sym typeface="Playfair Display"/>
              </a:rPr>
              <a:t>Now you are maybe wondering  why the healthcare industry and medical devices are consistently at risk? I will tell you why.</a:t>
            </a:r>
            <a:endParaRPr>
              <a:solidFill>
                <a:schemeClr val="dk1"/>
              </a:solidFill>
              <a:latin typeface="Playfair Display"/>
              <a:ea typeface="Playfair Display"/>
              <a:cs typeface="Playfair Display"/>
              <a:sym typeface="Playfair Display"/>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latin typeface="Playfair Display"/>
              <a:ea typeface="Playfair Display"/>
              <a:cs typeface="Playfair Display"/>
              <a:sym typeface="Playfair Display"/>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latin typeface="Playfair Display"/>
                <a:ea typeface="Playfair Display"/>
                <a:cs typeface="Playfair Display"/>
                <a:sym typeface="Playfair Display"/>
              </a:rPr>
              <a:t>First of all, healthcare information is the most profitable information to sell on the black market. And most attackers don’t think about patients or other people that will suffer when they see an opportunity. </a:t>
            </a:r>
            <a:endParaRPr>
              <a:solidFill>
                <a:schemeClr val="dk1"/>
              </a:solidFill>
              <a:latin typeface="Playfair Display"/>
              <a:ea typeface="Playfair Display"/>
              <a:cs typeface="Playfair Display"/>
              <a:sym typeface="Playfair Display"/>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latin typeface="Playfair Display"/>
              <a:ea typeface="Playfair Display"/>
              <a:cs typeface="Playfair Display"/>
              <a:sym typeface="Playfair Display"/>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latin typeface="Playfair Display"/>
                <a:ea typeface="Playfair Display"/>
                <a:cs typeface="Playfair Display"/>
                <a:sym typeface="Playfair Display"/>
              </a:rPr>
              <a:t>Medical devices that are on a network represent an easy way for attackers to gain entry because they weren’t designed with security in mind. And so they can be used to launch attacks on servers that store the data. </a:t>
            </a:r>
            <a:endParaRPr>
              <a:solidFill>
                <a:schemeClr val="dk1"/>
              </a:solidFill>
              <a:latin typeface="Playfair Display"/>
              <a:ea typeface="Playfair Display"/>
              <a:cs typeface="Playfair Display"/>
              <a:sym typeface="Playfair Display"/>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latin typeface="Playfair Display"/>
              <a:ea typeface="Playfair Display"/>
              <a:cs typeface="Playfair Display"/>
              <a:sym typeface="Playfair Display"/>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latin typeface="Playfair Display"/>
                <a:ea typeface="Playfair Display"/>
                <a:cs typeface="Playfair Display"/>
                <a:sym typeface="Playfair Display"/>
              </a:rPr>
              <a:t>Medical professionals work too much and their primary goal is to save lives, so they usually don’t think too much about online security. Lack of proper authentication measures for devices and lack of time to ensure security are real issues in this sector. </a:t>
            </a:r>
            <a:endParaRPr>
              <a:solidFill>
                <a:schemeClr val="dk1"/>
              </a:solidFill>
              <a:latin typeface="Playfair Display"/>
              <a:ea typeface="Playfair Display"/>
              <a:cs typeface="Playfair Display"/>
              <a:sym typeface="Playfair Display"/>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latin typeface="Playfair Display"/>
              <a:ea typeface="Playfair Display"/>
              <a:cs typeface="Playfair Display"/>
              <a:sym typeface="Playfair Display"/>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latin typeface="Playfair Display"/>
                <a:ea typeface="Playfair Display"/>
                <a:cs typeface="Playfair Display"/>
                <a:sym typeface="Playfair Display"/>
              </a:rPr>
              <a:t>Medical devices are most commonly run on Linux-based medical software that can’t be protected by traditional cybersecurity like Windows-based software. </a:t>
            </a:r>
            <a:endParaRPr>
              <a:solidFill>
                <a:schemeClr val="dk1"/>
              </a:solidFill>
              <a:latin typeface="Playfair Display"/>
              <a:ea typeface="Playfair Display"/>
              <a:cs typeface="Playfair Display"/>
              <a:sym typeface="Playfair Display"/>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latin typeface="Playfair Display"/>
                <a:ea typeface="Playfair Display"/>
                <a:cs typeface="Playfair Display"/>
                <a:sym typeface="Playfair Display"/>
              </a:rPr>
              <a:t>They stay in operation despite being outdated, and that can create vulnerabilities for the attackers to exploit. </a:t>
            </a:r>
            <a:endParaRPr>
              <a:solidFill>
                <a:schemeClr val="dk1"/>
              </a:solidFill>
              <a:latin typeface="Playfair Display"/>
              <a:ea typeface="Playfair Display"/>
              <a:cs typeface="Playfair Display"/>
              <a:sym typeface="Playfair Display"/>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latin typeface="Playfair Display"/>
                <a:ea typeface="Playfair Display"/>
                <a:cs typeface="Playfair Display"/>
                <a:sym typeface="Playfair Display"/>
              </a:rPr>
              <a:t>Some of the most vulnerable devices for a cyberattack are IV pumps, ultrasounds and cardiac monitoring systems.</a:t>
            </a:r>
            <a:endParaRPr>
              <a:solidFill>
                <a:schemeClr val="dk1"/>
              </a:solidFill>
              <a:latin typeface="Playfair Display"/>
              <a:ea typeface="Playfair Display"/>
              <a:cs typeface="Playfair Display"/>
              <a:sym typeface="Playfair Display"/>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latin typeface="Playfair Display"/>
              <a:ea typeface="Playfair Display"/>
              <a:cs typeface="Playfair Display"/>
              <a:sym typeface="Playfair Display"/>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latin typeface="Playfair Display"/>
                <a:ea typeface="Playfair Display"/>
                <a:cs typeface="Playfair Display"/>
                <a:sym typeface="Playfair Display"/>
              </a:rPr>
              <a:t>It is important to note that even if medical devices are not the prime target for the cybercriminals they are a part of the medical institution’s network and so they are also highly susceptible to the attacks. </a:t>
            </a:r>
            <a:endParaRPr>
              <a:solidFill>
                <a:schemeClr val="dk1"/>
              </a:solidFill>
              <a:latin typeface="Playfair Display"/>
              <a:ea typeface="Playfair Display"/>
              <a:cs typeface="Playfair Display"/>
              <a:sym typeface="Playfair Display"/>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latin typeface="Playfair Display"/>
              <a:ea typeface="Playfair Display"/>
              <a:cs typeface="Playfair Display"/>
              <a:sym typeface="Playfair Display"/>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latin typeface="Playfair Display"/>
                <a:ea typeface="Playfair Display"/>
                <a:cs typeface="Playfair Display"/>
                <a:sym typeface="Playfair Display"/>
              </a:rPr>
              <a:t>And speaking of the attacks – now it’s Nahuel’s turn with attacks and mitigations</a:t>
            </a:r>
            <a:endParaRPr>
              <a:solidFill>
                <a:schemeClr val="dk1"/>
              </a:solidFill>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442c8738b5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442c8738b5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How does an attack on medical devices look like?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It starts when an attacker gets access to a network with various mechanisms as phishing, insertion of infected USB, firmware updates, firmware updates via wifi, packet sniffing, among others.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One time the attacker gets access it can gain desired information or run ransomware and impact all medicine devices connected to this network and consequently to the health of the patient.</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He can get medical records as passwords, health condition, social security number, payment details, purchase histories, physical location, home address, photos and videos, marital status and gender.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443c64635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443c64635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The attacks more </a:t>
            </a:r>
            <a:r>
              <a:rPr b="1" lang="en"/>
              <a:t>importance</a:t>
            </a:r>
            <a:r>
              <a:rPr b="1" lang="en"/>
              <a:t> again medical devices are: </a:t>
            </a:r>
            <a:r>
              <a:rPr lang="en"/>
              <a:t>phishing, malware, ransomware, theft of patient data, insider threats and hacked IoT devices.</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
              <a:t>We can find vulnerabilities in the devices where the attacker can </a:t>
            </a:r>
            <a:r>
              <a:rPr b="1" lang="en"/>
              <a:t>exploit</a:t>
            </a:r>
            <a:r>
              <a:rPr b="1" lang="en"/>
              <a:t> to stole data:</a:t>
            </a:r>
            <a:endParaRPr b="1"/>
          </a:p>
          <a:p>
            <a:pPr indent="0" lvl="0" marL="0" rtl="0" algn="l">
              <a:spcBef>
                <a:spcPts val="0"/>
              </a:spcBef>
              <a:spcAft>
                <a:spcPts val="0"/>
              </a:spcAft>
              <a:buNone/>
            </a:pPr>
            <a:r>
              <a:rPr lang="en"/>
              <a:t>-Unpatched </a:t>
            </a:r>
            <a:r>
              <a:rPr lang="en"/>
              <a:t>healthcare</a:t>
            </a:r>
            <a:r>
              <a:rPr lang="en"/>
              <a:t> systems/EHRs and unsecured data storage. It allow the </a:t>
            </a:r>
            <a:r>
              <a:rPr lang="en"/>
              <a:t>attack</a:t>
            </a:r>
            <a:r>
              <a:rPr lang="en"/>
              <a:t> to inject or install malicious software.</a:t>
            </a:r>
            <a:endParaRPr/>
          </a:p>
          <a:p>
            <a:pPr indent="0" lvl="0" marL="0" rtl="0" algn="l">
              <a:spcBef>
                <a:spcPts val="0"/>
              </a:spcBef>
              <a:spcAft>
                <a:spcPts val="0"/>
              </a:spcAft>
              <a:buNone/>
            </a:pPr>
            <a:r>
              <a:rPr lang="en"/>
              <a:t>-Email and unprotected websites. The employee or </a:t>
            </a:r>
            <a:r>
              <a:rPr lang="en"/>
              <a:t>patient</a:t>
            </a:r>
            <a:r>
              <a:rPr lang="en"/>
              <a:t> can open it. </a:t>
            </a:r>
            <a:endParaRPr/>
          </a:p>
          <a:p>
            <a:pPr indent="0" lvl="0" marL="0" rtl="0" algn="l">
              <a:spcBef>
                <a:spcPts val="0"/>
              </a:spcBef>
              <a:spcAft>
                <a:spcPts val="0"/>
              </a:spcAft>
              <a:buNone/>
            </a:pPr>
            <a:r>
              <a:rPr lang="en"/>
              <a:t>-Unprotected mobile devices and insider threats. It allow attacks as update firmware via wifi or a someone </a:t>
            </a:r>
            <a:r>
              <a:rPr lang="en"/>
              <a:t>connect</a:t>
            </a:r>
            <a:r>
              <a:rPr lang="en"/>
              <a:t> a malicious USB in some devices.</a:t>
            </a:r>
            <a:endParaRPr/>
          </a:p>
          <a:p>
            <a:pPr indent="0" lvl="0" marL="0" rtl="0" algn="l">
              <a:spcBef>
                <a:spcPts val="0"/>
              </a:spcBef>
              <a:spcAft>
                <a:spcPts val="0"/>
              </a:spcAft>
              <a:buNone/>
            </a:pPr>
            <a:r>
              <a:rPr lang="en"/>
              <a:t>-</a:t>
            </a:r>
            <a:r>
              <a:rPr lang="en"/>
              <a:t>Connected</a:t>
            </a:r>
            <a:r>
              <a:rPr lang="en"/>
              <a:t> medical devices (IoT). </a:t>
            </a:r>
            <a:r>
              <a:rPr lang="en"/>
              <a:t>Patients</a:t>
            </a:r>
            <a:r>
              <a:rPr lang="en"/>
              <a:t> and employeet can allow access at attacks thought of her/him personal devices.</a:t>
            </a:r>
            <a:endParaRPr/>
          </a:p>
          <a:p>
            <a:pPr indent="0" lvl="0" marL="0" rtl="0" algn="l">
              <a:spcBef>
                <a:spcPts val="0"/>
              </a:spcBef>
              <a:spcAft>
                <a:spcPts val="0"/>
              </a:spcAft>
              <a:buNone/>
            </a:pPr>
            <a:r>
              <a:rPr lang="en"/>
              <a:t>-Lack of firewall and strong network protection. </a:t>
            </a:r>
            <a:endParaRPr/>
          </a:p>
          <a:p>
            <a:pPr indent="0" lvl="0" marL="0" rtl="0" algn="l">
              <a:spcBef>
                <a:spcPts val="0"/>
              </a:spcBef>
              <a:spcAft>
                <a:spcPts val="0"/>
              </a:spcAft>
              <a:buNone/>
            </a:pPr>
            <a:r>
              <a:rPr lang="en"/>
              <a:t>-Using end-of-life OS/device.</a:t>
            </a:r>
            <a:endParaRPr/>
          </a:p>
          <a:p>
            <a:pPr indent="0" lvl="0" marL="0" rtl="0" algn="l">
              <a:spcBef>
                <a:spcPts val="0"/>
              </a:spcBef>
              <a:spcAft>
                <a:spcPts val="0"/>
              </a:spcAft>
              <a:buNone/>
            </a:pPr>
            <a:r>
              <a:rPr lang="en"/>
              <a:t>-Lost or stolen devices.</a:t>
            </a:r>
            <a:endParaRPr/>
          </a:p>
          <a:p>
            <a:pPr indent="0" lvl="0" marL="0" rtl="0" algn="l">
              <a:spcBef>
                <a:spcPts val="0"/>
              </a:spcBef>
              <a:spcAft>
                <a:spcPts val="0"/>
              </a:spcAft>
              <a:buNone/>
            </a:pPr>
            <a:r>
              <a:rPr lang="en"/>
              <a:t>-Unrestricted access to health systems.</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
              <a:t>There is medical devices as servers, Central Station Monitoring, pumps, ventilators, monitors, workstations and </a:t>
            </a:r>
            <a:r>
              <a:rPr b="1" lang="en"/>
              <a:t>communication</a:t>
            </a:r>
            <a:r>
              <a:rPr b="1" lang="en"/>
              <a:t> box.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443c64635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443c64635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7916"/>
              </a:lnSpc>
              <a:spcBef>
                <a:spcPts val="0"/>
              </a:spcBef>
              <a:spcAft>
                <a:spcPts val="0"/>
              </a:spcAft>
              <a:buClr>
                <a:schemeClr val="dk1"/>
              </a:buClr>
              <a:buSzPts val="1100"/>
              <a:buFont typeface="Arial"/>
              <a:buNone/>
            </a:pPr>
            <a:r>
              <a:rPr b="1" lang="en">
                <a:solidFill>
                  <a:schemeClr val="dk1"/>
                </a:solidFill>
              </a:rPr>
              <a:t>Ransomware and delay attack:</a:t>
            </a:r>
            <a:endParaRPr b="1">
              <a:solidFill>
                <a:schemeClr val="dk1"/>
              </a:solidFill>
            </a:endParaRPr>
          </a:p>
          <a:p>
            <a:pPr indent="0" lvl="0" marL="0" rtl="0" algn="l">
              <a:lnSpc>
                <a:spcPct val="107916"/>
              </a:lnSpc>
              <a:spcBef>
                <a:spcPts val="800"/>
              </a:spcBef>
              <a:spcAft>
                <a:spcPts val="0"/>
              </a:spcAft>
              <a:buClr>
                <a:schemeClr val="dk1"/>
              </a:buClr>
              <a:buSzPts val="1100"/>
              <a:buFont typeface="Arial"/>
              <a:buNone/>
            </a:pPr>
            <a:r>
              <a:rPr b="1" lang="en">
                <a:solidFill>
                  <a:schemeClr val="dk1"/>
                </a:solidFill>
              </a:rPr>
              <a:t>Antivirus/Antimalware:</a:t>
            </a:r>
            <a:endParaRPr b="1">
              <a:solidFill>
                <a:schemeClr val="dk1"/>
              </a:solidFill>
            </a:endParaRPr>
          </a:p>
          <a:p>
            <a:pPr indent="0" lvl="0" marL="0" rtl="0" algn="l">
              <a:lnSpc>
                <a:spcPct val="107916"/>
              </a:lnSpc>
              <a:spcBef>
                <a:spcPts val="800"/>
              </a:spcBef>
              <a:spcAft>
                <a:spcPts val="0"/>
              </a:spcAft>
              <a:buClr>
                <a:schemeClr val="dk1"/>
              </a:buClr>
              <a:buSzPts val="1100"/>
              <a:buFont typeface="Arial"/>
              <a:buNone/>
            </a:pPr>
            <a:r>
              <a:rPr lang="en">
                <a:solidFill>
                  <a:schemeClr val="dk1"/>
                </a:solidFill>
              </a:rPr>
              <a:t>Anti-virus can also automatically quarantine suspicious files.</a:t>
            </a:r>
            <a:endParaRPr b="1">
              <a:solidFill>
                <a:schemeClr val="dk1"/>
              </a:solidFill>
            </a:endParaRPr>
          </a:p>
          <a:p>
            <a:pPr indent="0" lvl="0" marL="0" rtl="0" algn="l">
              <a:lnSpc>
                <a:spcPct val="107916"/>
              </a:lnSpc>
              <a:spcBef>
                <a:spcPts val="800"/>
              </a:spcBef>
              <a:spcAft>
                <a:spcPts val="0"/>
              </a:spcAft>
              <a:buClr>
                <a:schemeClr val="dk1"/>
              </a:buClr>
              <a:buSzPts val="1100"/>
              <a:buFont typeface="Arial"/>
              <a:buNone/>
            </a:pPr>
            <a:r>
              <a:rPr b="1" lang="en">
                <a:solidFill>
                  <a:schemeClr val="dk1"/>
                </a:solidFill>
              </a:rPr>
              <a:t>Network Intrusion Prevention:</a:t>
            </a:r>
            <a:endParaRPr b="1">
              <a:solidFill>
                <a:schemeClr val="dk1"/>
              </a:solidFill>
            </a:endParaRPr>
          </a:p>
          <a:p>
            <a:pPr indent="0" lvl="0" marL="0" rtl="0" algn="l">
              <a:lnSpc>
                <a:spcPct val="107916"/>
              </a:lnSpc>
              <a:spcBef>
                <a:spcPts val="800"/>
              </a:spcBef>
              <a:spcAft>
                <a:spcPts val="0"/>
              </a:spcAft>
              <a:buClr>
                <a:schemeClr val="dk1"/>
              </a:buClr>
              <a:buSzPts val="1100"/>
              <a:buFont typeface="Arial"/>
              <a:buNone/>
            </a:pPr>
            <a:r>
              <a:rPr lang="en">
                <a:solidFill>
                  <a:schemeClr val="dk1"/>
                </a:solidFill>
              </a:rPr>
              <a:t>Network intrusion prevention systems and systems designed to scan and remove malicious email attachments can be used to block activity.</a:t>
            </a:r>
            <a:endParaRPr>
              <a:solidFill>
                <a:schemeClr val="dk1"/>
              </a:solidFill>
            </a:endParaRPr>
          </a:p>
          <a:p>
            <a:pPr indent="0" lvl="0" marL="0" rtl="0" algn="l">
              <a:lnSpc>
                <a:spcPct val="107916"/>
              </a:lnSpc>
              <a:spcBef>
                <a:spcPts val="800"/>
              </a:spcBef>
              <a:spcAft>
                <a:spcPts val="0"/>
              </a:spcAft>
              <a:buClr>
                <a:schemeClr val="dk1"/>
              </a:buClr>
              <a:buSzPts val="1100"/>
              <a:buFont typeface="Arial"/>
              <a:buNone/>
            </a:pPr>
            <a:r>
              <a:rPr b="1" lang="en">
                <a:solidFill>
                  <a:schemeClr val="dk1"/>
                </a:solidFill>
              </a:rPr>
              <a:t>Restrict Web-Based Content:</a:t>
            </a:r>
            <a:endParaRPr b="1">
              <a:solidFill>
                <a:schemeClr val="dk1"/>
              </a:solidFill>
            </a:endParaRPr>
          </a:p>
          <a:p>
            <a:pPr indent="0" lvl="0" marL="0" rtl="0" algn="l">
              <a:lnSpc>
                <a:spcPct val="107916"/>
              </a:lnSpc>
              <a:spcBef>
                <a:spcPts val="800"/>
              </a:spcBef>
              <a:spcAft>
                <a:spcPts val="0"/>
              </a:spcAft>
              <a:buClr>
                <a:schemeClr val="dk1"/>
              </a:buClr>
              <a:buSzPts val="1100"/>
              <a:buFont typeface="Arial"/>
              <a:buNone/>
            </a:pPr>
            <a:r>
              <a:rPr lang="en">
                <a:solidFill>
                  <a:schemeClr val="dk1"/>
                </a:solidFill>
              </a:rPr>
              <a:t>Block unknown or unused attachments by default that should not be transmitted over email as a best practice to prevent some vectors, such as .scr, .exe, .pif, .cpl, etc.</a:t>
            </a:r>
            <a:endParaRPr>
              <a:solidFill>
                <a:schemeClr val="dk1"/>
              </a:solidFill>
            </a:endParaRPr>
          </a:p>
          <a:p>
            <a:pPr indent="0" lvl="0" marL="0" rtl="0" algn="l">
              <a:lnSpc>
                <a:spcPct val="107916"/>
              </a:lnSpc>
              <a:spcBef>
                <a:spcPts val="800"/>
              </a:spcBef>
              <a:spcAft>
                <a:spcPts val="0"/>
              </a:spcAft>
              <a:buClr>
                <a:schemeClr val="dk1"/>
              </a:buClr>
              <a:buSzPts val="1100"/>
              <a:buFont typeface="Arial"/>
              <a:buNone/>
            </a:pPr>
            <a:r>
              <a:rPr b="1" lang="en">
                <a:solidFill>
                  <a:schemeClr val="dk1"/>
                </a:solidFill>
              </a:rPr>
              <a:t>Software Configuration:</a:t>
            </a:r>
            <a:endParaRPr b="1">
              <a:solidFill>
                <a:schemeClr val="dk1"/>
              </a:solidFill>
            </a:endParaRPr>
          </a:p>
          <a:p>
            <a:pPr indent="0" lvl="0" marL="0" rtl="0" algn="l">
              <a:lnSpc>
                <a:spcPct val="107916"/>
              </a:lnSpc>
              <a:spcBef>
                <a:spcPts val="800"/>
              </a:spcBef>
              <a:spcAft>
                <a:spcPts val="0"/>
              </a:spcAft>
              <a:buClr>
                <a:schemeClr val="dk1"/>
              </a:buClr>
              <a:buSzPts val="1100"/>
              <a:buFont typeface="Arial"/>
              <a:buNone/>
            </a:pPr>
            <a:r>
              <a:rPr lang="en">
                <a:solidFill>
                  <a:schemeClr val="dk1"/>
                </a:solidFill>
              </a:rPr>
              <a:t>Use anti-spoofing and email authentication mechanisms to filter messages based on validity checks of the sender domain (using SPF) and integrity of messages (using DKIM). Enabling these mechanisms within an organization (through policies such as DMARC) may enable recipients (intra-org and cross domain) to perform similar message filtering and validation.</a:t>
            </a:r>
            <a:endParaRPr>
              <a:solidFill>
                <a:schemeClr val="dk1"/>
              </a:solidFill>
            </a:endParaRPr>
          </a:p>
          <a:p>
            <a:pPr indent="0" lvl="0" marL="0" rtl="0" algn="l">
              <a:lnSpc>
                <a:spcPct val="107916"/>
              </a:lnSpc>
              <a:spcBef>
                <a:spcPts val="800"/>
              </a:spcBef>
              <a:spcAft>
                <a:spcPts val="0"/>
              </a:spcAft>
              <a:buClr>
                <a:schemeClr val="dk1"/>
              </a:buClr>
              <a:buSzPts val="1100"/>
              <a:buFont typeface="Arial"/>
              <a:buNone/>
            </a:pPr>
            <a:r>
              <a:rPr b="1" lang="en">
                <a:solidFill>
                  <a:schemeClr val="dk1"/>
                </a:solidFill>
              </a:rPr>
              <a:t>User Training:</a:t>
            </a:r>
            <a:endParaRPr b="1">
              <a:solidFill>
                <a:schemeClr val="dk1"/>
              </a:solidFill>
            </a:endParaRPr>
          </a:p>
          <a:p>
            <a:pPr indent="0" lvl="0" marL="0" rtl="0" algn="l">
              <a:lnSpc>
                <a:spcPct val="107916"/>
              </a:lnSpc>
              <a:spcBef>
                <a:spcPts val="800"/>
              </a:spcBef>
              <a:spcAft>
                <a:spcPts val="0"/>
              </a:spcAft>
              <a:buClr>
                <a:schemeClr val="dk1"/>
              </a:buClr>
              <a:buSzPts val="1100"/>
              <a:buFont typeface="Arial"/>
              <a:buNone/>
            </a:pPr>
            <a:r>
              <a:rPr lang="en">
                <a:solidFill>
                  <a:schemeClr val="dk1"/>
                </a:solidFill>
              </a:rPr>
              <a:t>Users can be trained to identify social engineering techniques and spear phishing emails.</a:t>
            </a:r>
            <a:endParaRPr>
              <a:solidFill>
                <a:schemeClr val="dk1"/>
              </a:solidFill>
            </a:endParaRPr>
          </a:p>
          <a:p>
            <a:pPr indent="0" lvl="0" marL="0" rtl="0" algn="l">
              <a:lnSpc>
                <a:spcPct val="107916"/>
              </a:lnSpc>
              <a:spcBef>
                <a:spcPts val="800"/>
              </a:spcBef>
              <a:spcAft>
                <a:spcPts val="0"/>
              </a:spcAft>
              <a:buClr>
                <a:schemeClr val="dk1"/>
              </a:buClr>
              <a:buSzPts val="1100"/>
              <a:buFont typeface="Arial"/>
              <a:buNone/>
            </a:pPr>
            <a:r>
              <a:t/>
            </a:r>
            <a:endParaRPr>
              <a:solidFill>
                <a:schemeClr val="dk1"/>
              </a:solidFill>
            </a:endParaRPr>
          </a:p>
          <a:p>
            <a:pPr indent="0" lvl="0" marL="0" rtl="0" algn="l">
              <a:lnSpc>
                <a:spcPct val="107916"/>
              </a:lnSpc>
              <a:spcBef>
                <a:spcPts val="800"/>
              </a:spcBef>
              <a:spcAft>
                <a:spcPts val="0"/>
              </a:spcAft>
              <a:buClr>
                <a:schemeClr val="dk1"/>
              </a:buClr>
              <a:buSzPts val="1100"/>
              <a:buFont typeface="Arial"/>
              <a:buNone/>
            </a:pPr>
            <a:r>
              <a:rPr b="1" lang="en">
                <a:solidFill>
                  <a:schemeClr val="dk1"/>
                </a:solidFill>
              </a:rPr>
              <a:t>Session Hijacking</a:t>
            </a:r>
            <a:endParaRPr b="1">
              <a:solidFill>
                <a:schemeClr val="dk1"/>
              </a:solidFill>
            </a:endParaRPr>
          </a:p>
          <a:p>
            <a:pPr indent="0" lvl="0" marL="0" rtl="0" algn="l">
              <a:lnSpc>
                <a:spcPct val="107916"/>
              </a:lnSpc>
              <a:spcBef>
                <a:spcPts val="800"/>
              </a:spcBef>
              <a:spcAft>
                <a:spcPts val="0"/>
              </a:spcAft>
              <a:buClr>
                <a:schemeClr val="dk1"/>
              </a:buClr>
              <a:buSzPts val="1100"/>
              <a:buFont typeface="Arial"/>
              <a:buNone/>
            </a:pPr>
            <a:r>
              <a:rPr lang="en">
                <a:solidFill>
                  <a:schemeClr val="dk1"/>
                </a:solidFill>
              </a:rPr>
              <a:t>Use strong passwords and multifactor authentication: These techniques protect accounts from being accessed by hackers if they manage to steal a user’s session ID.</a:t>
            </a:r>
            <a:endParaRPr b="1">
              <a:solidFill>
                <a:schemeClr val="dk1"/>
              </a:solidFill>
            </a:endParaRPr>
          </a:p>
          <a:p>
            <a:pPr indent="0" lvl="0" marL="0" rtl="0" algn="l">
              <a:lnSpc>
                <a:spcPct val="107916"/>
              </a:lnSpc>
              <a:spcBef>
                <a:spcPts val="800"/>
              </a:spcBef>
              <a:spcAft>
                <a:spcPts val="0"/>
              </a:spcAft>
              <a:buClr>
                <a:schemeClr val="dk1"/>
              </a:buClr>
              <a:buSzPts val="1100"/>
              <a:buFont typeface="Arial"/>
              <a:buNone/>
            </a:pPr>
            <a:r>
              <a:rPr b="1" lang="en">
                <a:solidFill>
                  <a:schemeClr val="dk1"/>
                </a:solidFill>
              </a:rPr>
              <a:t>Only share session IDs with trusted sources:</a:t>
            </a:r>
            <a:r>
              <a:rPr lang="en">
                <a:solidFill>
                  <a:schemeClr val="dk1"/>
                </a:solidFill>
              </a:rPr>
              <a:t>Be careful when sharing links or sending requests to websites, as these may include session IDs.</a:t>
            </a:r>
            <a:endParaRPr>
              <a:solidFill>
                <a:schemeClr val="dk1"/>
              </a:solidFill>
            </a:endParaRPr>
          </a:p>
          <a:p>
            <a:pPr indent="0" lvl="0" marL="0" rtl="0" algn="l">
              <a:lnSpc>
                <a:spcPct val="107916"/>
              </a:lnSpc>
              <a:spcBef>
                <a:spcPts val="800"/>
              </a:spcBef>
              <a:spcAft>
                <a:spcPts val="0"/>
              </a:spcAft>
              <a:buClr>
                <a:schemeClr val="dk1"/>
              </a:buClr>
              <a:buSzPts val="1100"/>
              <a:buFont typeface="Arial"/>
              <a:buNone/>
            </a:pPr>
            <a:r>
              <a:rPr b="1" lang="en">
                <a:solidFill>
                  <a:schemeClr val="dk1"/>
                </a:solidFill>
              </a:rPr>
              <a:t>Use a VPN: </a:t>
            </a:r>
            <a:r>
              <a:rPr lang="en">
                <a:solidFill>
                  <a:schemeClr val="dk1"/>
                </a:solidFill>
              </a:rPr>
              <a:t>A VPN helps prevent attackers from intercepting traffic, making it more difficult for them to steal session IDs.</a:t>
            </a:r>
            <a:endParaRPr>
              <a:solidFill>
                <a:schemeClr val="dk1"/>
              </a:solidFill>
            </a:endParaRPr>
          </a:p>
          <a:p>
            <a:pPr indent="0" lvl="0" marL="0" rtl="0" algn="l">
              <a:lnSpc>
                <a:spcPct val="107916"/>
              </a:lnSpc>
              <a:spcBef>
                <a:spcPts val="800"/>
              </a:spcBef>
              <a:spcAft>
                <a:spcPts val="0"/>
              </a:spcAft>
              <a:buClr>
                <a:schemeClr val="dk1"/>
              </a:buClr>
              <a:buSzPts val="1100"/>
              <a:buFont typeface="Arial"/>
              <a:buNone/>
            </a:pPr>
            <a:r>
              <a:rPr b="1" lang="en">
                <a:solidFill>
                  <a:schemeClr val="dk1"/>
                </a:solidFill>
              </a:rPr>
              <a:t>Keep software up to date:</a:t>
            </a:r>
            <a:r>
              <a:rPr lang="en">
                <a:solidFill>
                  <a:schemeClr val="dk1"/>
                </a:solidFill>
              </a:rPr>
              <a:t>Make sure to keep operating systems and software up to date with the latest security patches to prevent attackers from exploiting vulnerabilities to access users’ sessions.</a:t>
            </a:r>
            <a:endParaRPr>
              <a:solidFill>
                <a:schemeClr val="dk1"/>
              </a:solidFill>
            </a:endParaRPr>
          </a:p>
          <a:p>
            <a:pPr indent="0" lvl="0" marL="0" rtl="0" algn="l">
              <a:lnSpc>
                <a:spcPct val="107916"/>
              </a:lnSpc>
              <a:spcBef>
                <a:spcPts val="800"/>
              </a:spcBef>
              <a:spcAft>
                <a:spcPts val="0"/>
              </a:spcAft>
              <a:buClr>
                <a:schemeClr val="dk1"/>
              </a:buClr>
              <a:buSzPts val="1100"/>
              <a:buFont typeface="Arial"/>
              <a:buNone/>
            </a:pPr>
            <a:r>
              <a:rPr b="1" lang="en">
                <a:solidFill>
                  <a:schemeClr val="dk1"/>
                </a:solidFill>
              </a:rPr>
              <a:t>Take cybersecurity training: </a:t>
            </a:r>
            <a:r>
              <a:rPr lang="en">
                <a:solidFill>
                  <a:schemeClr val="dk1"/>
                </a:solidFill>
              </a:rPr>
              <a:t>Cybersecurity threats are constantly evolving, so it’s essential to stay informed on the latest attack techniques and how to prevent them. Consider getting certified in various cybersecurity domains, including ethical hacking, incident handling, and penetration testing.</a:t>
            </a:r>
            <a:endParaRPr>
              <a:solidFill>
                <a:schemeClr val="dk1"/>
              </a:solidFill>
            </a:endParaRPr>
          </a:p>
          <a:p>
            <a:pPr indent="0" lvl="0" marL="0" rtl="0" algn="l">
              <a:spcBef>
                <a:spcPts val="800"/>
              </a:spcBef>
              <a:spcAft>
                <a:spcPts val="0"/>
              </a:spcAft>
              <a:buClr>
                <a:schemeClr val="dk1"/>
              </a:buClr>
              <a:buSzPts val="1100"/>
              <a:buFont typeface="Arial"/>
              <a:buNone/>
            </a:pPr>
            <a:r>
              <a:rPr b="1" lang="en">
                <a:solidFill>
                  <a:schemeClr val="dk1"/>
                </a:solidFill>
              </a:rPr>
              <a:t>Data manipulation and Configuration Manipulation</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Encrypt Sensitive Information:</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Encrypting important information to reduce an adversary’s ability to perform tailored data modifications.</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Network Segmentation:</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Identify critical business and system processes that may be targeted by adversaries and work to isolate and secure those systems against unauthorized access and tampering.</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Remote Data Storage:</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Consider implementing IT disaster recovery plans that contain procedures for taking regular data backups that can be used to restore organizational data. Ensure backups are stored off system and are protected from common methods adversaries may use to gain access and manipulate backups.</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Restrict File and Directory Permissions:</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Ensure least privilege principles are applied to important information resources to reduce exposure to data manipulation risk.</a:t>
            </a:r>
            <a:endParaRPr>
              <a:solidFill>
                <a:schemeClr val="dk1"/>
              </a:solidFill>
            </a:endParaRPr>
          </a:p>
          <a:p>
            <a:pPr indent="0" lvl="0" marL="0" rtl="0" algn="l">
              <a:lnSpc>
                <a:spcPct val="107916"/>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8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992950" y="992700"/>
            <a:ext cx="3158100" cy="3158100"/>
          </a:xfrm>
          <a:prstGeom prst="rect">
            <a:avLst/>
          </a:prstGeom>
          <a:noFill/>
          <a:ln cap="flat"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096250" y="1627200"/>
            <a:ext cx="2951400" cy="1584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p:txBody>
      </p:sp>
      <p:sp>
        <p:nvSpPr>
          <p:cNvPr id="13" name="Google Shape;13;p2"/>
          <p:cNvSpPr txBox="1"/>
          <p:nvPr>
            <p:ph idx="1" type="subTitle"/>
          </p:nvPr>
        </p:nvSpPr>
        <p:spPr>
          <a:xfrm>
            <a:off x="3096363" y="3266930"/>
            <a:ext cx="2951400" cy="701400"/>
          </a:xfrm>
          <a:prstGeom prst="rect">
            <a:avLst/>
          </a:prstGeom>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4" name="Google Shape;14;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1233100"/>
            <a:ext cx="8520600" cy="161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p:nvPr>
            <p:ph idx="1" type="body"/>
          </p:nvPr>
        </p:nvSpPr>
        <p:spPr>
          <a:xfrm>
            <a:off x="311700" y="29194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509550" y="1423875"/>
            <a:ext cx="8124900" cy="17982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17" name="Google Shape;17;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391350"/>
            <a:ext cx="8520600" cy="6261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391350"/>
            <a:ext cx="8520600" cy="6261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391350"/>
            <a:ext cx="8520600" cy="6261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91378"/>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37" name="Google Shape;37;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1" name="Google Shape;41;p9"/>
          <p:cNvSpPr txBox="1"/>
          <p:nvPr>
            <p:ph type="title"/>
          </p:nvPr>
        </p:nvSpPr>
        <p:spPr>
          <a:xfrm>
            <a:off x="265500" y="1107950"/>
            <a:ext cx="4045200" cy="1683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7" name="Google Shape;47;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coral">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12.png"/><Relationship Id="rId5"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17.png"/><Relationship Id="rId5"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2.png"/><Relationship Id="rId4" Type="http://schemas.openxmlformats.org/officeDocument/2006/relationships/image" Target="../media/image31.png"/><Relationship Id="rId11" Type="http://schemas.openxmlformats.org/officeDocument/2006/relationships/image" Target="../media/image29.png"/><Relationship Id="rId10" Type="http://schemas.openxmlformats.org/officeDocument/2006/relationships/image" Target="../media/image33.png"/><Relationship Id="rId9" Type="http://schemas.openxmlformats.org/officeDocument/2006/relationships/image" Target="../media/image1.png"/><Relationship Id="rId5" Type="http://schemas.openxmlformats.org/officeDocument/2006/relationships/image" Target="../media/image28.png"/><Relationship Id="rId6" Type="http://schemas.openxmlformats.org/officeDocument/2006/relationships/image" Target="../media/image34.png"/><Relationship Id="rId7" Type="http://schemas.openxmlformats.org/officeDocument/2006/relationships/image" Target="../media/image27.png"/><Relationship Id="rId8"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14.png"/><Relationship Id="rId6"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3096250" y="1343925"/>
            <a:ext cx="2951400" cy="1541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Medical Devices &amp; </a:t>
            </a:r>
            <a:br>
              <a:rPr lang="en"/>
            </a:br>
            <a:r>
              <a:rPr lang="en"/>
              <a:t>Cybersecurity</a:t>
            </a:r>
            <a:endParaRPr/>
          </a:p>
        </p:txBody>
      </p:sp>
      <p:sp>
        <p:nvSpPr>
          <p:cNvPr id="60" name="Google Shape;60;p13"/>
          <p:cNvSpPr txBox="1"/>
          <p:nvPr>
            <p:ph idx="1" type="subTitle"/>
          </p:nvPr>
        </p:nvSpPr>
        <p:spPr>
          <a:xfrm>
            <a:off x="3096375" y="3109474"/>
            <a:ext cx="2951400" cy="858900"/>
          </a:xfrm>
          <a:prstGeom prst="rect">
            <a:avLst/>
          </a:prstGeom>
        </p:spPr>
        <p:txBody>
          <a:bodyPr anchorCtr="0" anchor="b" bIns="91425" lIns="91425" spcFirstLastPara="1" rIns="91425" wrap="square" tIns="91425">
            <a:normAutofit fontScale="70000" lnSpcReduction="20000"/>
          </a:bodyPr>
          <a:lstStyle/>
          <a:p>
            <a:pPr indent="0" lvl="0" marL="0" rtl="0" algn="ctr">
              <a:spcBef>
                <a:spcPts val="0"/>
              </a:spcBef>
              <a:spcAft>
                <a:spcPts val="0"/>
              </a:spcAft>
              <a:buNone/>
            </a:pPr>
            <a:r>
              <a:rPr lang="en"/>
              <a:t>Nahuel Hernan Ramos</a:t>
            </a:r>
            <a:endParaRPr/>
          </a:p>
          <a:p>
            <a:pPr indent="0" lvl="0" marL="0" rtl="0" algn="ctr">
              <a:spcBef>
                <a:spcPts val="0"/>
              </a:spcBef>
              <a:spcAft>
                <a:spcPts val="0"/>
              </a:spcAft>
              <a:buNone/>
            </a:pPr>
            <a:r>
              <a:rPr lang="en"/>
              <a:t>Jennifer Wakstein</a:t>
            </a:r>
            <a:br>
              <a:rPr lang="en"/>
            </a:br>
            <a:r>
              <a:rPr lang="en"/>
              <a:t>Masha Zalivansky</a:t>
            </a:r>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311700" y="391350"/>
            <a:ext cx="8520600" cy="14520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a:t>New suggested solutions:</a:t>
            </a:r>
            <a:endParaRPr/>
          </a:p>
          <a:p>
            <a:pPr indent="0" lvl="0" marL="0" rtl="0" algn="l">
              <a:lnSpc>
                <a:spcPct val="150000"/>
              </a:lnSpc>
              <a:spcBef>
                <a:spcPts val="0"/>
              </a:spcBef>
              <a:spcAft>
                <a:spcPts val="0"/>
              </a:spcAft>
              <a:buNone/>
            </a:pPr>
            <a:r>
              <a:rPr b="0" lang="en" sz="2700"/>
              <a:t>New regulations concerning cybersecurity</a:t>
            </a:r>
            <a:endParaRPr b="0" sz="2700"/>
          </a:p>
        </p:txBody>
      </p:sp>
      <p:sp>
        <p:nvSpPr>
          <p:cNvPr id="134" name="Google Shape;134;p22"/>
          <p:cNvSpPr txBox="1"/>
          <p:nvPr>
            <p:ph idx="1" type="body"/>
          </p:nvPr>
        </p:nvSpPr>
        <p:spPr>
          <a:xfrm>
            <a:off x="311700" y="2023875"/>
            <a:ext cx="8520600" cy="2545200"/>
          </a:xfrm>
          <a:prstGeom prst="rect">
            <a:avLst/>
          </a:prstGeom>
        </p:spPr>
        <p:txBody>
          <a:bodyPr anchorCtr="0" anchor="t" bIns="91425" lIns="91425" spcFirstLastPara="1" rIns="91425" wrap="square" tIns="91425">
            <a:normAutofit/>
          </a:bodyPr>
          <a:lstStyle/>
          <a:p>
            <a:pPr indent="-336550" lvl="0" marL="457200" marR="0" rtl="0" algn="just">
              <a:lnSpc>
                <a:spcPct val="200000"/>
              </a:lnSpc>
              <a:spcBef>
                <a:spcPts val="0"/>
              </a:spcBef>
              <a:spcAft>
                <a:spcPts val="0"/>
              </a:spcAft>
              <a:buClr>
                <a:srgbClr val="000000"/>
              </a:buClr>
              <a:buSzPts val="1700"/>
              <a:buFont typeface="Playfair Display"/>
              <a:buChar char="●"/>
            </a:pPr>
            <a:r>
              <a:rPr b="1" lang="en" sz="1700">
                <a:solidFill>
                  <a:srgbClr val="000000"/>
                </a:solidFill>
                <a:latin typeface="Playfair Display"/>
                <a:ea typeface="Playfair Display"/>
                <a:cs typeface="Playfair Display"/>
                <a:sym typeface="Playfair Display"/>
              </a:rPr>
              <a:t>Submit a plan on how to "monitor, identify, and address" cybersecurity issues</a:t>
            </a:r>
            <a:endParaRPr b="1" sz="1700">
              <a:solidFill>
                <a:srgbClr val="000000"/>
              </a:solidFill>
              <a:latin typeface="Playfair Display"/>
              <a:ea typeface="Playfair Display"/>
              <a:cs typeface="Playfair Display"/>
              <a:sym typeface="Playfair Display"/>
            </a:endParaRPr>
          </a:p>
          <a:p>
            <a:pPr indent="-336550" lvl="0" marL="457200" marR="0" rtl="0" algn="just">
              <a:lnSpc>
                <a:spcPct val="200000"/>
              </a:lnSpc>
              <a:spcBef>
                <a:spcPts val="0"/>
              </a:spcBef>
              <a:spcAft>
                <a:spcPts val="0"/>
              </a:spcAft>
              <a:buClr>
                <a:srgbClr val="000000"/>
              </a:buClr>
              <a:buSzPts val="1700"/>
              <a:buFont typeface="Playfair Display"/>
              <a:buChar char="●"/>
            </a:pPr>
            <a:r>
              <a:rPr b="1" lang="en" sz="1700">
                <a:solidFill>
                  <a:srgbClr val="000000"/>
                </a:solidFill>
                <a:latin typeface="Playfair Display"/>
                <a:ea typeface="Playfair Display"/>
                <a:cs typeface="Playfair Display"/>
                <a:sym typeface="Playfair Display"/>
              </a:rPr>
              <a:t>Need to make security updates and patches available on a regular schedule and in critical situations</a:t>
            </a:r>
            <a:endParaRPr b="1" sz="1700">
              <a:solidFill>
                <a:srgbClr val="000000"/>
              </a:solidFill>
              <a:latin typeface="Playfair Display"/>
              <a:ea typeface="Playfair Display"/>
              <a:cs typeface="Playfair Display"/>
              <a:sym typeface="Playfair Display"/>
            </a:endParaRPr>
          </a:p>
          <a:p>
            <a:pPr indent="-336550" lvl="0" marL="457200" marR="0" rtl="0" algn="just">
              <a:lnSpc>
                <a:spcPct val="200000"/>
              </a:lnSpc>
              <a:spcBef>
                <a:spcPts val="0"/>
              </a:spcBef>
              <a:spcAft>
                <a:spcPts val="0"/>
              </a:spcAft>
              <a:buClr>
                <a:srgbClr val="000000"/>
              </a:buClr>
              <a:buSzPts val="1700"/>
              <a:buFont typeface="Playfair Display"/>
              <a:buChar char="●"/>
            </a:pPr>
            <a:r>
              <a:rPr b="1" lang="en" sz="1700">
                <a:solidFill>
                  <a:srgbClr val="000000"/>
                </a:solidFill>
                <a:latin typeface="Playfair Display"/>
                <a:ea typeface="Playfair Display"/>
                <a:cs typeface="Playfair Display"/>
                <a:sym typeface="Playfair Display"/>
              </a:rPr>
              <a:t>Provide the FDA with "a software bill of materials</a:t>
            </a:r>
            <a:endParaRPr b="1" sz="1700">
              <a:solidFill>
                <a:srgbClr val="000000"/>
              </a:solidFill>
              <a:latin typeface="Playfair Display"/>
              <a:ea typeface="Playfair Display"/>
              <a:cs typeface="Playfair Display"/>
              <a:sym typeface="Playfair Display"/>
            </a:endParaRPr>
          </a:p>
        </p:txBody>
      </p:sp>
      <p:pic>
        <p:nvPicPr>
          <p:cNvPr id="135" name="Google Shape;135;p22"/>
          <p:cNvPicPr preferRelativeResize="0"/>
          <p:nvPr/>
        </p:nvPicPr>
        <p:blipFill>
          <a:blip r:embed="rId3">
            <a:alphaModFix/>
          </a:blip>
          <a:stretch>
            <a:fillRect/>
          </a:stretch>
        </p:blipFill>
        <p:spPr>
          <a:xfrm>
            <a:off x="5772550" y="391350"/>
            <a:ext cx="2827725" cy="676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3"/>
          <p:cNvSpPr txBox="1"/>
          <p:nvPr>
            <p:ph type="title"/>
          </p:nvPr>
        </p:nvSpPr>
        <p:spPr>
          <a:xfrm>
            <a:off x="311700" y="391350"/>
            <a:ext cx="8520600" cy="1336200"/>
          </a:xfrm>
          <a:prstGeom prst="rect">
            <a:avLst/>
          </a:prstGeom>
        </p:spPr>
        <p:txBody>
          <a:bodyPr anchorCtr="0" anchor="t" bIns="91425" lIns="91425" spcFirstLastPara="1" rIns="91425" wrap="square" tIns="91425">
            <a:normAutofit fontScale="90000"/>
          </a:bodyPr>
          <a:lstStyle/>
          <a:p>
            <a:pPr indent="0" lvl="0" marL="0" rtl="0" algn="l">
              <a:lnSpc>
                <a:spcPct val="150000"/>
              </a:lnSpc>
              <a:spcBef>
                <a:spcPts val="0"/>
              </a:spcBef>
              <a:spcAft>
                <a:spcPts val="0"/>
              </a:spcAft>
              <a:buNone/>
            </a:pPr>
            <a:r>
              <a:rPr lang="en"/>
              <a:t>New suggested solutions:</a:t>
            </a:r>
            <a:endParaRPr/>
          </a:p>
          <a:p>
            <a:pPr indent="0" lvl="0" marL="0" rtl="0" algn="l">
              <a:lnSpc>
                <a:spcPct val="150000"/>
              </a:lnSpc>
              <a:spcBef>
                <a:spcPts val="0"/>
              </a:spcBef>
              <a:spcAft>
                <a:spcPts val="0"/>
              </a:spcAft>
              <a:buNone/>
            </a:pPr>
            <a:r>
              <a:rPr b="0" lang="en" sz="2700"/>
              <a:t>Coordinated cooperation</a:t>
            </a:r>
            <a:endParaRPr b="0" sz="2700"/>
          </a:p>
          <a:p>
            <a:pPr indent="0" lvl="0" marL="0" rtl="0" algn="l">
              <a:spcBef>
                <a:spcPts val="0"/>
              </a:spcBef>
              <a:spcAft>
                <a:spcPts val="0"/>
              </a:spcAft>
              <a:buNone/>
            </a:pPr>
            <a:r>
              <a:t/>
            </a:r>
            <a:endParaRPr/>
          </a:p>
        </p:txBody>
      </p:sp>
      <p:sp>
        <p:nvSpPr>
          <p:cNvPr id="141" name="Google Shape;141;p23"/>
          <p:cNvSpPr txBox="1"/>
          <p:nvPr>
            <p:ph idx="1" type="body"/>
          </p:nvPr>
        </p:nvSpPr>
        <p:spPr>
          <a:xfrm>
            <a:off x="311700" y="1611375"/>
            <a:ext cx="8520600" cy="295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42" name="Google Shape;142;p23"/>
          <p:cNvPicPr preferRelativeResize="0"/>
          <p:nvPr/>
        </p:nvPicPr>
        <p:blipFill>
          <a:blip r:embed="rId3">
            <a:alphaModFix/>
          </a:blip>
          <a:stretch>
            <a:fillRect/>
          </a:stretch>
        </p:blipFill>
        <p:spPr>
          <a:xfrm>
            <a:off x="2166050" y="1588823"/>
            <a:ext cx="4272850" cy="3388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4"/>
          <p:cNvSpPr txBox="1"/>
          <p:nvPr>
            <p:ph type="title"/>
          </p:nvPr>
        </p:nvSpPr>
        <p:spPr>
          <a:xfrm>
            <a:off x="311700" y="391350"/>
            <a:ext cx="8520600" cy="1271700"/>
          </a:xfrm>
          <a:prstGeom prst="rect">
            <a:avLst/>
          </a:prstGeom>
        </p:spPr>
        <p:txBody>
          <a:bodyPr anchorCtr="0" anchor="t" bIns="91425" lIns="91425" spcFirstLastPara="1" rIns="91425" wrap="square" tIns="91425">
            <a:normAutofit fontScale="90000"/>
          </a:bodyPr>
          <a:lstStyle/>
          <a:p>
            <a:pPr indent="0" lvl="0" marL="0" rtl="0" algn="l">
              <a:lnSpc>
                <a:spcPct val="150000"/>
              </a:lnSpc>
              <a:spcBef>
                <a:spcPts val="0"/>
              </a:spcBef>
              <a:spcAft>
                <a:spcPts val="0"/>
              </a:spcAft>
              <a:buNone/>
            </a:pPr>
            <a:r>
              <a:rPr lang="en"/>
              <a:t>New suggested solutions:</a:t>
            </a:r>
            <a:endParaRPr/>
          </a:p>
          <a:p>
            <a:pPr indent="0" lvl="0" marL="0" marR="0" rtl="0" algn="l">
              <a:lnSpc>
                <a:spcPct val="150000"/>
              </a:lnSpc>
              <a:spcBef>
                <a:spcPts val="0"/>
              </a:spcBef>
              <a:spcAft>
                <a:spcPts val="0"/>
              </a:spcAft>
              <a:buNone/>
            </a:pPr>
            <a:r>
              <a:rPr b="0" lang="en" sz="2700"/>
              <a:t>Incorporating cybersecurity in academic programs</a:t>
            </a:r>
            <a:r>
              <a:rPr b="0" lang="en" sz="1500">
                <a:solidFill>
                  <a:srgbClr val="666666"/>
                </a:solidFill>
                <a:latin typeface="Arial"/>
                <a:ea typeface="Arial"/>
                <a:cs typeface="Arial"/>
                <a:sym typeface="Arial"/>
              </a:rPr>
              <a:t> </a:t>
            </a:r>
            <a:endParaRPr/>
          </a:p>
        </p:txBody>
      </p:sp>
      <p:sp>
        <p:nvSpPr>
          <p:cNvPr id="148" name="Google Shape;148;p24"/>
          <p:cNvSpPr txBox="1"/>
          <p:nvPr>
            <p:ph idx="1" type="body"/>
          </p:nvPr>
        </p:nvSpPr>
        <p:spPr>
          <a:xfrm>
            <a:off x="311700" y="1998100"/>
            <a:ext cx="8520600" cy="2570700"/>
          </a:xfrm>
          <a:prstGeom prst="rect">
            <a:avLst/>
          </a:prstGeom>
        </p:spPr>
        <p:txBody>
          <a:bodyPr anchorCtr="0" anchor="t" bIns="91425" lIns="91425" spcFirstLastPara="1" rIns="91425" wrap="square" tIns="91425">
            <a:normAutofit/>
          </a:bodyPr>
          <a:lstStyle/>
          <a:p>
            <a:pPr indent="-336550" lvl="0" marL="457200" marR="0" rtl="0" algn="just">
              <a:lnSpc>
                <a:spcPct val="200000"/>
              </a:lnSpc>
              <a:spcBef>
                <a:spcPts val="0"/>
              </a:spcBef>
              <a:spcAft>
                <a:spcPts val="0"/>
              </a:spcAft>
              <a:buClr>
                <a:srgbClr val="000000"/>
              </a:buClr>
              <a:buSzPts val="1700"/>
              <a:buFont typeface="Playfair Display"/>
              <a:buChar char="●"/>
            </a:pPr>
            <a:r>
              <a:rPr b="1" lang="en" sz="1700">
                <a:solidFill>
                  <a:srgbClr val="000000"/>
                </a:solidFill>
                <a:latin typeface="Playfair Display"/>
                <a:ea typeface="Playfair Display"/>
                <a:cs typeface="Playfair Display"/>
                <a:sym typeface="Playfair Display"/>
              </a:rPr>
              <a:t>Incorporate Cybersecurity courses to curriculum</a:t>
            </a:r>
            <a:endParaRPr b="1" sz="1700">
              <a:solidFill>
                <a:srgbClr val="000000"/>
              </a:solidFill>
              <a:latin typeface="Playfair Display"/>
              <a:ea typeface="Playfair Display"/>
              <a:cs typeface="Playfair Display"/>
              <a:sym typeface="Playfair Display"/>
            </a:endParaRPr>
          </a:p>
          <a:p>
            <a:pPr indent="-336550" lvl="0" marL="457200" marR="0" rtl="0" algn="just">
              <a:lnSpc>
                <a:spcPct val="200000"/>
              </a:lnSpc>
              <a:spcBef>
                <a:spcPts val="0"/>
              </a:spcBef>
              <a:spcAft>
                <a:spcPts val="0"/>
              </a:spcAft>
              <a:buClr>
                <a:srgbClr val="000000"/>
              </a:buClr>
              <a:buSzPts val="1700"/>
              <a:buFont typeface="Playfair Display"/>
              <a:buChar char="●"/>
            </a:pPr>
            <a:r>
              <a:rPr b="1" lang="en" sz="1700">
                <a:solidFill>
                  <a:srgbClr val="000000"/>
                </a:solidFill>
                <a:latin typeface="Playfair Display"/>
                <a:ea typeface="Playfair Display"/>
                <a:cs typeface="Playfair Display"/>
                <a:sym typeface="Playfair Display"/>
              </a:rPr>
              <a:t>Establish Cybersecurity certificates for minors</a:t>
            </a:r>
            <a:endParaRPr b="1" sz="1700">
              <a:solidFill>
                <a:srgbClr val="000000"/>
              </a:solidFill>
              <a:latin typeface="Playfair Display"/>
              <a:ea typeface="Playfair Display"/>
              <a:cs typeface="Playfair Display"/>
              <a:sym typeface="Playfair Display"/>
            </a:endParaRPr>
          </a:p>
          <a:p>
            <a:pPr indent="-336550" lvl="0" marL="457200" marR="0" rtl="0" algn="just">
              <a:lnSpc>
                <a:spcPct val="200000"/>
              </a:lnSpc>
              <a:spcBef>
                <a:spcPts val="0"/>
              </a:spcBef>
              <a:spcAft>
                <a:spcPts val="0"/>
              </a:spcAft>
              <a:buClr>
                <a:srgbClr val="000000"/>
              </a:buClr>
              <a:buSzPts val="1700"/>
              <a:buFont typeface="Playfair Display"/>
              <a:buChar char="●"/>
            </a:pPr>
            <a:r>
              <a:rPr b="1" lang="en" sz="1700">
                <a:solidFill>
                  <a:srgbClr val="000000"/>
                </a:solidFill>
                <a:latin typeface="Playfair Display"/>
                <a:ea typeface="Playfair Display"/>
                <a:cs typeface="Playfair Display"/>
                <a:sym typeface="Playfair Display"/>
              </a:rPr>
              <a:t>Encourage research in cybersecurity</a:t>
            </a:r>
            <a:endParaRPr b="1" sz="1700">
              <a:solidFill>
                <a:srgbClr val="000000"/>
              </a:solidFill>
              <a:latin typeface="Playfair Display"/>
              <a:ea typeface="Playfair Display"/>
              <a:cs typeface="Playfair Display"/>
              <a:sym typeface="Playfair Display"/>
            </a:endParaRPr>
          </a:p>
          <a:p>
            <a:pPr indent="-336550" lvl="0" marL="457200" marR="0" rtl="0" algn="just">
              <a:lnSpc>
                <a:spcPct val="200000"/>
              </a:lnSpc>
              <a:spcBef>
                <a:spcPts val="0"/>
              </a:spcBef>
              <a:spcAft>
                <a:spcPts val="0"/>
              </a:spcAft>
              <a:buClr>
                <a:srgbClr val="000000"/>
              </a:buClr>
              <a:buSzPts val="1700"/>
              <a:buFont typeface="Playfair Display"/>
              <a:buChar char="●"/>
            </a:pPr>
            <a:r>
              <a:rPr b="1" lang="en" sz="1700">
                <a:solidFill>
                  <a:srgbClr val="000000"/>
                </a:solidFill>
                <a:latin typeface="Playfair Display"/>
                <a:ea typeface="Playfair Display"/>
                <a:cs typeface="Playfair Display"/>
                <a:sym typeface="Playfair Display"/>
              </a:rPr>
              <a:t>Promote cybersecurity awareness and safety</a:t>
            </a:r>
            <a:endParaRPr b="1" sz="1700">
              <a:solidFill>
                <a:srgbClr val="000000"/>
              </a:solidFill>
              <a:latin typeface="Playfair Display"/>
              <a:ea typeface="Playfair Display"/>
              <a:cs typeface="Playfair Display"/>
              <a:sym typeface="Playfair Display"/>
            </a:endParaRPr>
          </a:p>
        </p:txBody>
      </p:sp>
      <p:pic>
        <p:nvPicPr>
          <p:cNvPr id="149" name="Google Shape;149;p24"/>
          <p:cNvPicPr preferRelativeResize="0"/>
          <p:nvPr/>
        </p:nvPicPr>
        <p:blipFill>
          <a:blip r:embed="rId3">
            <a:alphaModFix/>
          </a:blip>
          <a:stretch>
            <a:fillRect/>
          </a:stretch>
        </p:blipFill>
        <p:spPr>
          <a:xfrm>
            <a:off x="5777025" y="1998100"/>
            <a:ext cx="3164100" cy="2109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5"/>
          <p:cNvSpPr txBox="1"/>
          <p:nvPr>
            <p:ph type="title"/>
          </p:nvPr>
        </p:nvSpPr>
        <p:spPr>
          <a:xfrm>
            <a:off x="311700" y="391350"/>
            <a:ext cx="8520600" cy="1047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700"/>
              <a:t>Conclusion</a:t>
            </a:r>
            <a:endParaRPr sz="3700"/>
          </a:p>
        </p:txBody>
      </p:sp>
      <p:sp>
        <p:nvSpPr>
          <p:cNvPr id="155" name="Google Shape;155;p25"/>
          <p:cNvSpPr txBox="1"/>
          <p:nvPr>
            <p:ph idx="1" type="body"/>
          </p:nvPr>
        </p:nvSpPr>
        <p:spPr>
          <a:xfrm>
            <a:off x="311700" y="1572300"/>
            <a:ext cx="8520600" cy="2996700"/>
          </a:xfrm>
          <a:prstGeom prst="rect">
            <a:avLst/>
          </a:prstGeom>
        </p:spPr>
        <p:txBody>
          <a:bodyPr anchorCtr="0" anchor="t" bIns="91425" lIns="91425" spcFirstLastPara="1" rIns="91425" wrap="square" tIns="91425">
            <a:normAutofit lnSpcReduction="20000"/>
          </a:bodyPr>
          <a:lstStyle/>
          <a:p>
            <a:pPr indent="0" lvl="0" marL="0" marR="0" rtl="0" algn="just">
              <a:lnSpc>
                <a:spcPct val="150000"/>
              </a:lnSpc>
              <a:spcBef>
                <a:spcPts val="0"/>
              </a:spcBef>
              <a:spcAft>
                <a:spcPts val="0"/>
              </a:spcAft>
              <a:buNone/>
            </a:pPr>
            <a:r>
              <a:rPr b="1" lang="en" sz="1700">
                <a:solidFill>
                  <a:srgbClr val="000000"/>
                </a:solidFill>
                <a:latin typeface="Playfair Display"/>
                <a:ea typeface="Playfair Display"/>
                <a:cs typeface="Playfair Display"/>
                <a:sym typeface="Playfair Display"/>
              </a:rPr>
              <a:t>Prioritize cybersecurity measures in medical devices and healthcare systems to ensure patient safety and confidentiality.</a:t>
            </a:r>
            <a:endParaRPr b="1" sz="1700">
              <a:solidFill>
                <a:srgbClr val="000000"/>
              </a:solidFill>
              <a:latin typeface="Playfair Display"/>
              <a:ea typeface="Playfair Display"/>
              <a:cs typeface="Playfair Display"/>
              <a:sym typeface="Playfair Display"/>
            </a:endParaRPr>
          </a:p>
          <a:p>
            <a:pPr indent="0" lvl="0" marL="0" marR="0" rtl="0" algn="just">
              <a:lnSpc>
                <a:spcPct val="150000"/>
              </a:lnSpc>
              <a:spcBef>
                <a:spcPts val="0"/>
              </a:spcBef>
              <a:spcAft>
                <a:spcPts val="0"/>
              </a:spcAft>
              <a:buNone/>
            </a:pPr>
            <a:r>
              <a:t/>
            </a:r>
            <a:endParaRPr b="1" sz="1700">
              <a:solidFill>
                <a:srgbClr val="000000"/>
              </a:solidFill>
              <a:latin typeface="Playfair Display"/>
              <a:ea typeface="Playfair Display"/>
              <a:cs typeface="Playfair Display"/>
              <a:sym typeface="Playfair Display"/>
            </a:endParaRPr>
          </a:p>
          <a:p>
            <a:pPr indent="0" lvl="0" marL="0" marR="0" rtl="0" algn="just">
              <a:lnSpc>
                <a:spcPct val="150000"/>
              </a:lnSpc>
              <a:spcBef>
                <a:spcPts val="0"/>
              </a:spcBef>
              <a:spcAft>
                <a:spcPts val="0"/>
              </a:spcAft>
              <a:buNone/>
            </a:pPr>
            <a:r>
              <a:rPr b="1" lang="en" sz="1700">
                <a:solidFill>
                  <a:srgbClr val="000000"/>
                </a:solidFill>
                <a:latin typeface="Playfair Display"/>
                <a:ea typeface="Playfair Display"/>
                <a:cs typeface="Playfair Display"/>
                <a:sym typeface="Playfair Display"/>
              </a:rPr>
              <a:t>⬆️Awareness</a:t>
            </a:r>
            <a:endParaRPr b="1" sz="1700">
              <a:solidFill>
                <a:srgbClr val="000000"/>
              </a:solidFill>
              <a:latin typeface="Playfair Display"/>
              <a:ea typeface="Playfair Display"/>
              <a:cs typeface="Playfair Display"/>
              <a:sym typeface="Playfair Display"/>
            </a:endParaRPr>
          </a:p>
          <a:p>
            <a:pPr indent="0" lvl="0" marL="0" marR="0" rtl="0" algn="just">
              <a:lnSpc>
                <a:spcPct val="150000"/>
              </a:lnSpc>
              <a:spcBef>
                <a:spcPts val="0"/>
              </a:spcBef>
              <a:spcAft>
                <a:spcPts val="0"/>
              </a:spcAft>
              <a:buNone/>
            </a:pPr>
            <a:r>
              <a:rPr b="1" lang="en" sz="1700">
                <a:solidFill>
                  <a:srgbClr val="000000"/>
                </a:solidFill>
                <a:latin typeface="Playfair Display"/>
                <a:ea typeface="Playfair Display"/>
                <a:cs typeface="Playfair Display"/>
                <a:sym typeface="Playfair Display"/>
              </a:rPr>
              <a:t>⬆️Education</a:t>
            </a:r>
            <a:endParaRPr b="1" sz="1700">
              <a:solidFill>
                <a:srgbClr val="000000"/>
              </a:solidFill>
              <a:latin typeface="Playfair Display"/>
              <a:ea typeface="Playfair Display"/>
              <a:cs typeface="Playfair Display"/>
              <a:sym typeface="Playfair Display"/>
            </a:endParaRPr>
          </a:p>
          <a:p>
            <a:pPr indent="0" lvl="0" marL="0" marR="0" rtl="0" algn="just">
              <a:lnSpc>
                <a:spcPct val="150000"/>
              </a:lnSpc>
              <a:spcBef>
                <a:spcPts val="0"/>
              </a:spcBef>
              <a:spcAft>
                <a:spcPts val="0"/>
              </a:spcAft>
              <a:buNone/>
            </a:pPr>
            <a:r>
              <a:rPr b="1" lang="en" sz="1700">
                <a:solidFill>
                  <a:srgbClr val="000000"/>
                </a:solidFill>
                <a:latin typeface="Playfair Display"/>
                <a:ea typeface="Playfair Display"/>
                <a:cs typeface="Playfair Display"/>
                <a:sym typeface="Playfair Display"/>
              </a:rPr>
              <a:t>✋Enforce</a:t>
            </a:r>
            <a:endParaRPr b="1" sz="1700">
              <a:solidFill>
                <a:srgbClr val="000000"/>
              </a:solidFill>
              <a:latin typeface="Playfair Display"/>
              <a:ea typeface="Playfair Display"/>
              <a:cs typeface="Playfair Display"/>
              <a:sym typeface="Playfair Display"/>
            </a:endParaRPr>
          </a:p>
          <a:p>
            <a:pPr indent="0" lvl="0" marL="0" marR="0" rtl="0" algn="just">
              <a:lnSpc>
                <a:spcPct val="150000"/>
              </a:lnSpc>
              <a:spcBef>
                <a:spcPts val="0"/>
              </a:spcBef>
              <a:spcAft>
                <a:spcPts val="0"/>
              </a:spcAft>
              <a:buNone/>
            </a:pPr>
            <a:r>
              <a:rPr b="1" lang="en" sz="1700">
                <a:solidFill>
                  <a:srgbClr val="000000"/>
                </a:solidFill>
                <a:latin typeface="Playfair Display"/>
                <a:ea typeface="Playfair Display"/>
                <a:cs typeface="Playfair Display"/>
                <a:sym typeface="Playfair Display"/>
              </a:rPr>
              <a:t>🤝Collaboration</a:t>
            </a:r>
            <a:endParaRPr sz="1900">
              <a:solidFill>
                <a:srgbClr val="000000"/>
              </a:solidFill>
              <a:latin typeface="Playfair Display"/>
              <a:ea typeface="Playfair Display"/>
              <a:cs typeface="Playfair Display"/>
              <a:sym typeface="Playfair Display"/>
            </a:endParaRPr>
          </a:p>
          <a:p>
            <a:pPr indent="0" lvl="0" marL="0" marR="0" rtl="0" algn="just">
              <a:lnSpc>
                <a:spcPct val="115000"/>
              </a:lnSpc>
              <a:spcBef>
                <a:spcPts val="0"/>
              </a:spcBef>
              <a:spcAft>
                <a:spcPts val="0"/>
              </a:spcAft>
              <a:buNone/>
            </a:pPr>
            <a:r>
              <a:t/>
            </a:r>
            <a:endParaRPr sz="1900">
              <a:solidFill>
                <a:srgbClr val="000000"/>
              </a:solidFill>
              <a:latin typeface="Playfair Display"/>
              <a:ea typeface="Playfair Display"/>
              <a:cs typeface="Playfair Display"/>
              <a:sym typeface="Playfair Displ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509550" y="1423875"/>
            <a:ext cx="8124900" cy="1798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latin typeface="Playfair Display Medium"/>
                <a:ea typeface="Playfair Display Medium"/>
                <a:cs typeface="Playfair Display Medium"/>
                <a:sym typeface="Playfair Display Medium"/>
              </a:rPr>
              <a:t>Deliverable #1</a:t>
            </a:r>
            <a:endParaRPr>
              <a:latin typeface="Playfair Display Medium"/>
              <a:ea typeface="Playfair Display Medium"/>
              <a:cs typeface="Playfair Display Medium"/>
              <a:sym typeface="Playfair Display Medium"/>
            </a:endParaRPr>
          </a:p>
          <a:p>
            <a:pPr indent="0" lvl="0" marL="0" rtl="0" algn="ctr">
              <a:spcBef>
                <a:spcPts val="0"/>
              </a:spcBef>
              <a:spcAft>
                <a:spcPts val="0"/>
              </a:spcAft>
              <a:buNone/>
            </a:pPr>
            <a:r>
              <a:rPr lang="en">
                <a:latin typeface="Playfair Display Medium"/>
                <a:ea typeface="Playfair Display Medium"/>
                <a:cs typeface="Playfair Display Medium"/>
                <a:sym typeface="Playfair Display Medium"/>
              </a:rPr>
              <a:t>Interview</a:t>
            </a:r>
            <a:endParaRPr>
              <a:latin typeface="Playfair Display Medium"/>
              <a:ea typeface="Playfair Display Medium"/>
              <a:cs typeface="Playfair Display Medium"/>
              <a:sym typeface="Playfair Display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27"/>
          <p:cNvPicPr preferRelativeResize="0"/>
          <p:nvPr/>
        </p:nvPicPr>
        <p:blipFill>
          <a:blip r:embed="rId3">
            <a:alphaModFix/>
          </a:blip>
          <a:stretch>
            <a:fillRect/>
          </a:stretch>
        </p:blipFill>
        <p:spPr>
          <a:xfrm>
            <a:off x="811175" y="0"/>
            <a:ext cx="7410500" cy="50703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8"/>
          <p:cNvSpPr txBox="1"/>
          <p:nvPr>
            <p:ph idx="1" type="body"/>
          </p:nvPr>
        </p:nvSpPr>
        <p:spPr>
          <a:xfrm>
            <a:off x="311700" y="331450"/>
            <a:ext cx="8520600" cy="4237500"/>
          </a:xfrm>
          <a:prstGeom prst="rect">
            <a:avLst/>
          </a:prstGeom>
        </p:spPr>
        <p:txBody>
          <a:bodyPr anchorCtr="0" anchor="t" bIns="91425" lIns="91425" spcFirstLastPara="1" rIns="91425" wrap="square" tIns="91425">
            <a:normAutofit lnSpcReduction="10000"/>
          </a:bodyPr>
          <a:lstStyle/>
          <a:p>
            <a:pPr indent="0" lvl="0" marL="0" rtl="0" algn="just">
              <a:spcBef>
                <a:spcPts val="0"/>
              </a:spcBef>
              <a:spcAft>
                <a:spcPts val="0"/>
              </a:spcAft>
              <a:buNone/>
            </a:pPr>
            <a:r>
              <a:rPr b="1" lang="en" sz="2500">
                <a:solidFill>
                  <a:schemeClr val="dk1"/>
                </a:solidFill>
                <a:latin typeface="Playfair Display"/>
                <a:ea typeface="Playfair Display"/>
                <a:cs typeface="Playfair Display"/>
                <a:sym typeface="Playfair Display"/>
              </a:rPr>
              <a:t>What are the stages of Medical Devices manufacturing?</a:t>
            </a:r>
            <a:endParaRPr b="1" sz="2500">
              <a:solidFill>
                <a:schemeClr val="dk1"/>
              </a:solidFill>
              <a:latin typeface="Playfair Display"/>
              <a:ea typeface="Playfair Display"/>
              <a:cs typeface="Playfair Display"/>
              <a:sym typeface="Playfair Display"/>
            </a:endParaRPr>
          </a:p>
          <a:p>
            <a:pPr indent="0" lvl="0" marL="0" rtl="0" algn="just">
              <a:spcBef>
                <a:spcPts val="0"/>
              </a:spcBef>
              <a:spcAft>
                <a:spcPts val="0"/>
              </a:spcAft>
              <a:buClr>
                <a:schemeClr val="dk1"/>
              </a:buClr>
              <a:buSzPts val="1100"/>
              <a:buFont typeface="Arial"/>
              <a:buNone/>
            </a:pPr>
            <a:r>
              <a:t/>
            </a:r>
            <a:endParaRPr sz="2300">
              <a:solidFill>
                <a:schemeClr val="dk1"/>
              </a:solidFill>
              <a:latin typeface="Playfair Display Medium"/>
              <a:ea typeface="Playfair Display Medium"/>
              <a:cs typeface="Playfair Display Medium"/>
              <a:sym typeface="Playfair Display Medium"/>
            </a:endParaRPr>
          </a:p>
          <a:p>
            <a:pPr indent="0" lvl="0" marL="0" rtl="0" algn="just">
              <a:lnSpc>
                <a:spcPct val="150000"/>
              </a:lnSpc>
              <a:spcBef>
                <a:spcPts val="0"/>
              </a:spcBef>
              <a:spcAft>
                <a:spcPts val="0"/>
              </a:spcAft>
              <a:buClr>
                <a:schemeClr val="dk1"/>
              </a:buClr>
              <a:buSzPts val="1100"/>
              <a:buFont typeface="Arial"/>
              <a:buNone/>
            </a:pPr>
            <a:r>
              <a:rPr lang="en" sz="2300">
                <a:solidFill>
                  <a:schemeClr val="dk1"/>
                </a:solidFill>
                <a:latin typeface="Playfair Display Medium"/>
                <a:ea typeface="Playfair Display Medium"/>
                <a:cs typeface="Playfair Display Medium"/>
                <a:sym typeface="Playfair Display Medium"/>
              </a:rPr>
              <a:t>1. Concept and Design</a:t>
            </a:r>
            <a:endParaRPr sz="2300">
              <a:solidFill>
                <a:schemeClr val="dk1"/>
              </a:solidFill>
              <a:latin typeface="Playfair Display Medium"/>
              <a:ea typeface="Playfair Display Medium"/>
              <a:cs typeface="Playfair Display Medium"/>
              <a:sym typeface="Playfair Display Medium"/>
            </a:endParaRPr>
          </a:p>
          <a:p>
            <a:pPr indent="0" lvl="0" marL="0" rtl="0" algn="just">
              <a:lnSpc>
                <a:spcPct val="150000"/>
              </a:lnSpc>
              <a:spcBef>
                <a:spcPts val="0"/>
              </a:spcBef>
              <a:spcAft>
                <a:spcPts val="0"/>
              </a:spcAft>
              <a:buClr>
                <a:schemeClr val="dk1"/>
              </a:buClr>
              <a:buSzPts val="1100"/>
              <a:buFont typeface="Arial"/>
              <a:buNone/>
            </a:pPr>
            <a:r>
              <a:rPr lang="en" sz="2300">
                <a:solidFill>
                  <a:schemeClr val="dk1"/>
                </a:solidFill>
                <a:latin typeface="Playfair Display Medium"/>
                <a:ea typeface="Playfair Display Medium"/>
                <a:cs typeface="Playfair Display Medium"/>
                <a:sym typeface="Playfair Display Medium"/>
              </a:rPr>
              <a:t>2. Prototyping</a:t>
            </a:r>
            <a:endParaRPr sz="2300">
              <a:solidFill>
                <a:schemeClr val="dk1"/>
              </a:solidFill>
              <a:latin typeface="Playfair Display Medium"/>
              <a:ea typeface="Playfair Display Medium"/>
              <a:cs typeface="Playfair Display Medium"/>
              <a:sym typeface="Playfair Display Medium"/>
            </a:endParaRPr>
          </a:p>
          <a:p>
            <a:pPr indent="0" lvl="0" marL="0" rtl="0" algn="just">
              <a:lnSpc>
                <a:spcPct val="150000"/>
              </a:lnSpc>
              <a:spcBef>
                <a:spcPts val="0"/>
              </a:spcBef>
              <a:spcAft>
                <a:spcPts val="0"/>
              </a:spcAft>
              <a:buClr>
                <a:schemeClr val="dk1"/>
              </a:buClr>
              <a:buSzPts val="1100"/>
              <a:buFont typeface="Arial"/>
              <a:buNone/>
            </a:pPr>
            <a:r>
              <a:rPr lang="en" sz="2300">
                <a:solidFill>
                  <a:schemeClr val="dk1"/>
                </a:solidFill>
                <a:latin typeface="Playfair Display Medium"/>
                <a:ea typeface="Playfair Display Medium"/>
                <a:cs typeface="Playfair Display Medium"/>
                <a:sym typeface="Playfair Display Medium"/>
              </a:rPr>
              <a:t>3. Testing and Validation</a:t>
            </a:r>
            <a:endParaRPr sz="2300">
              <a:solidFill>
                <a:schemeClr val="dk1"/>
              </a:solidFill>
              <a:latin typeface="Playfair Display Medium"/>
              <a:ea typeface="Playfair Display Medium"/>
              <a:cs typeface="Playfair Display Medium"/>
              <a:sym typeface="Playfair Display Medium"/>
            </a:endParaRPr>
          </a:p>
          <a:p>
            <a:pPr indent="0" lvl="0" marL="0" rtl="0" algn="just">
              <a:lnSpc>
                <a:spcPct val="150000"/>
              </a:lnSpc>
              <a:spcBef>
                <a:spcPts val="0"/>
              </a:spcBef>
              <a:spcAft>
                <a:spcPts val="0"/>
              </a:spcAft>
              <a:buClr>
                <a:schemeClr val="dk1"/>
              </a:buClr>
              <a:buSzPts val="1100"/>
              <a:buFont typeface="Arial"/>
              <a:buNone/>
            </a:pPr>
            <a:r>
              <a:rPr lang="en" sz="2300">
                <a:solidFill>
                  <a:schemeClr val="dk1"/>
                </a:solidFill>
                <a:latin typeface="Playfair Display Medium"/>
                <a:ea typeface="Playfair Display Medium"/>
                <a:cs typeface="Playfair Display Medium"/>
                <a:sym typeface="Playfair Display Medium"/>
              </a:rPr>
              <a:t>4. Regulatory Approval</a:t>
            </a:r>
            <a:endParaRPr sz="2300">
              <a:solidFill>
                <a:schemeClr val="dk1"/>
              </a:solidFill>
              <a:latin typeface="Playfair Display Medium"/>
              <a:ea typeface="Playfair Display Medium"/>
              <a:cs typeface="Playfair Display Medium"/>
              <a:sym typeface="Playfair Display Medium"/>
            </a:endParaRPr>
          </a:p>
          <a:p>
            <a:pPr indent="0" lvl="0" marL="0" rtl="0" algn="just">
              <a:lnSpc>
                <a:spcPct val="150000"/>
              </a:lnSpc>
              <a:spcBef>
                <a:spcPts val="0"/>
              </a:spcBef>
              <a:spcAft>
                <a:spcPts val="0"/>
              </a:spcAft>
              <a:buClr>
                <a:schemeClr val="dk1"/>
              </a:buClr>
              <a:buSzPts val="1100"/>
              <a:buFont typeface="Arial"/>
              <a:buNone/>
            </a:pPr>
            <a:r>
              <a:rPr lang="en" sz="2300">
                <a:solidFill>
                  <a:schemeClr val="dk1"/>
                </a:solidFill>
                <a:latin typeface="Playfair Display Medium"/>
                <a:ea typeface="Playfair Display Medium"/>
                <a:cs typeface="Playfair Display Medium"/>
                <a:sym typeface="Playfair Display Medium"/>
              </a:rPr>
              <a:t>5. Manufacturing and Quality Control</a:t>
            </a:r>
            <a:endParaRPr sz="2300">
              <a:solidFill>
                <a:schemeClr val="dk1"/>
              </a:solidFill>
              <a:latin typeface="Playfair Display Medium"/>
              <a:ea typeface="Playfair Display Medium"/>
              <a:cs typeface="Playfair Display Medium"/>
              <a:sym typeface="Playfair Display Medium"/>
            </a:endParaRPr>
          </a:p>
          <a:p>
            <a:pPr indent="0" lvl="0" marL="0" rtl="0" algn="just">
              <a:lnSpc>
                <a:spcPct val="150000"/>
              </a:lnSpc>
              <a:spcBef>
                <a:spcPts val="0"/>
              </a:spcBef>
              <a:spcAft>
                <a:spcPts val="0"/>
              </a:spcAft>
              <a:buClr>
                <a:schemeClr val="dk1"/>
              </a:buClr>
              <a:buSzPts val="1100"/>
              <a:buFont typeface="Arial"/>
              <a:buNone/>
            </a:pPr>
            <a:r>
              <a:rPr lang="en" sz="2300">
                <a:solidFill>
                  <a:schemeClr val="dk1"/>
                </a:solidFill>
                <a:latin typeface="Playfair Display Medium"/>
                <a:ea typeface="Playfair Display Medium"/>
                <a:cs typeface="Playfair Display Medium"/>
                <a:sym typeface="Playfair Display Medium"/>
              </a:rPr>
              <a:t>6. Packaging and Distribution</a:t>
            </a:r>
            <a:endParaRPr sz="2200">
              <a:solidFill>
                <a:schemeClr val="dk1"/>
              </a:solidFill>
              <a:latin typeface="Playfair Display Medium"/>
              <a:ea typeface="Playfair Display Medium"/>
              <a:cs typeface="Playfair Display Medium"/>
              <a:sym typeface="Playfair Display Medium"/>
            </a:endParaRPr>
          </a:p>
          <a:p>
            <a:pPr indent="0" lvl="0" marL="0" rtl="0" algn="l">
              <a:spcBef>
                <a:spcPts val="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9"/>
          <p:cNvSpPr txBox="1"/>
          <p:nvPr>
            <p:ph idx="1" type="body"/>
          </p:nvPr>
        </p:nvSpPr>
        <p:spPr>
          <a:xfrm>
            <a:off x="311700" y="368275"/>
            <a:ext cx="8520600" cy="42006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lang="en" sz="2500">
                <a:solidFill>
                  <a:schemeClr val="dk1"/>
                </a:solidFill>
                <a:latin typeface="Playfair Display"/>
                <a:ea typeface="Playfair Display"/>
                <a:cs typeface="Playfair Display"/>
                <a:sym typeface="Playfair Display"/>
              </a:rPr>
              <a:t>What are the main vulnerabilities of medical devices? </a:t>
            </a:r>
            <a:endParaRPr b="1" sz="2500">
              <a:solidFill>
                <a:schemeClr val="dk1"/>
              </a:solidFill>
              <a:latin typeface="Playfair Display"/>
              <a:ea typeface="Playfair Display"/>
              <a:cs typeface="Playfair Display"/>
              <a:sym typeface="Playfair Display"/>
            </a:endParaRPr>
          </a:p>
          <a:p>
            <a:pPr indent="0" lvl="0" marL="0" rtl="0" algn="just">
              <a:spcBef>
                <a:spcPts val="0"/>
              </a:spcBef>
              <a:spcAft>
                <a:spcPts val="0"/>
              </a:spcAft>
              <a:buNone/>
            </a:pPr>
            <a:r>
              <a:t/>
            </a:r>
            <a:endParaRPr sz="2300">
              <a:solidFill>
                <a:schemeClr val="dk1"/>
              </a:solidFill>
              <a:latin typeface="Playfair Display"/>
              <a:ea typeface="Playfair Display"/>
              <a:cs typeface="Playfair Display"/>
              <a:sym typeface="Playfair Display"/>
            </a:endParaRPr>
          </a:p>
          <a:p>
            <a:pPr indent="-317500" lvl="0" marL="400050" rtl="0" algn="just">
              <a:lnSpc>
                <a:spcPct val="150000"/>
              </a:lnSpc>
              <a:spcBef>
                <a:spcPts val="0"/>
              </a:spcBef>
              <a:spcAft>
                <a:spcPts val="0"/>
              </a:spcAft>
              <a:buClr>
                <a:schemeClr val="dk1"/>
              </a:buClr>
              <a:buSzPts val="2300"/>
              <a:buFont typeface="Playfair Display"/>
              <a:buChar char="●"/>
            </a:pPr>
            <a:r>
              <a:rPr lang="en" sz="2300">
                <a:solidFill>
                  <a:schemeClr val="dk1"/>
                </a:solidFill>
                <a:latin typeface="Playfair Display"/>
                <a:ea typeface="Playfair Display"/>
                <a:cs typeface="Playfair Display"/>
                <a:sym typeface="Playfair Display"/>
              </a:rPr>
              <a:t>Use of legacy operating systems</a:t>
            </a:r>
            <a:endParaRPr sz="2300">
              <a:solidFill>
                <a:schemeClr val="dk1"/>
              </a:solidFill>
              <a:latin typeface="Playfair Display"/>
              <a:ea typeface="Playfair Display"/>
              <a:cs typeface="Playfair Display"/>
              <a:sym typeface="Playfair Display"/>
            </a:endParaRPr>
          </a:p>
          <a:p>
            <a:pPr indent="-317500" lvl="0" marL="400050" rtl="0" algn="just">
              <a:lnSpc>
                <a:spcPct val="150000"/>
              </a:lnSpc>
              <a:spcBef>
                <a:spcPts val="0"/>
              </a:spcBef>
              <a:spcAft>
                <a:spcPts val="0"/>
              </a:spcAft>
              <a:buClr>
                <a:schemeClr val="dk1"/>
              </a:buClr>
              <a:buSzPts val="2300"/>
              <a:buFont typeface="Playfair Display"/>
              <a:buChar char="●"/>
            </a:pPr>
            <a:r>
              <a:rPr lang="en" sz="2300">
                <a:solidFill>
                  <a:schemeClr val="dk1"/>
                </a:solidFill>
                <a:latin typeface="Playfair Display"/>
                <a:ea typeface="Playfair Display"/>
                <a:cs typeface="Playfair Display"/>
                <a:sym typeface="Playfair Display"/>
              </a:rPr>
              <a:t>Insufficient authentication and access controls</a:t>
            </a:r>
            <a:endParaRPr sz="2300">
              <a:solidFill>
                <a:schemeClr val="dk1"/>
              </a:solidFill>
              <a:latin typeface="Playfair Display"/>
              <a:ea typeface="Playfair Display"/>
              <a:cs typeface="Playfair Display"/>
              <a:sym typeface="Playfair Display"/>
            </a:endParaRPr>
          </a:p>
          <a:p>
            <a:pPr indent="-317500" lvl="0" marL="400050" rtl="0" algn="just">
              <a:lnSpc>
                <a:spcPct val="150000"/>
              </a:lnSpc>
              <a:spcBef>
                <a:spcPts val="0"/>
              </a:spcBef>
              <a:spcAft>
                <a:spcPts val="0"/>
              </a:spcAft>
              <a:buClr>
                <a:schemeClr val="dk1"/>
              </a:buClr>
              <a:buSzPts val="2300"/>
              <a:buFont typeface="Playfair Display"/>
              <a:buChar char="●"/>
            </a:pPr>
            <a:r>
              <a:rPr lang="en" sz="2300">
                <a:solidFill>
                  <a:schemeClr val="dk1"/>
                </a:solidFill>
                <a:latin typeface="Playfair Display"/>
                <a:ea typeface="Playfair Display"/>
                <a:cs typeface="Playfair Display"/>
                <a:sym typeface="Playfair Display"/>
              </a:rPr>
              <a:t>Use of default and hardcoded passwords</a:t>
            </a:r>
            <a:endParaRPr sz="2300">
              <a:solidFill>
                <a:schemeClr val="dk1"/>
              </a:solidFill>
              <a:latin typeface="Playfair Display"/>
              <a:ea typeface="Playfair Display"/>
              <a:cs typeface="Playfair Display"/>
              <a:sym typeface="Playfair Display"/>
            </a:endParaRPr>
          </a:p>
          <a:p>
            <a:pPr indent="0" lvl="0" marL="0" rtl="0" algn="l">
              <a:spcBef>
                <a:spcPts val="0"/>
              </a:spcBef>
              <a:spcAft>
                <a:spcPts val="12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0"/>
          <p:cNvSpPr txBox="1"/>
          <p:nvPr>
            <p:ph type="title"/>
          </p:nvPr>
        </p:nvSpPr>
        <p:spPr>
          <a:xfrm>
            <a:off x="311700" y="391350"/>
            <a:ext cx="8520600" cy="626100"/>
          </a:xfrm>
          <a:prstGeom prst="rect">
            <a:avLst/>
          </a:prstGeom>
        </p:spPr>
        <p:txBody>
          <a:bodyPr anchorCtr="0" anchor="t" bIns="91425" lIns="91425" spcFirstLastPara="1" rIns="91425" wrap="square" tIns="91425">
            <a:normAutofit/>
          </a:bodyPr>
          <a:lstStyle/>
          <a:p>
            <a:pPr indent="0" lvl="0" marL="0" rtl="0" algn="just">
              <a:lnSpc>
                <a:spcPct val="115000"/>
              </a:lnSpc>
              <a:spcBef>
                <a:spcPts val="0"/>
              </a:spcBef>
              <a:spcAft>
                <a:spcPts val="0"/>
              </a:spcAft>
              <a:buClr>
                <a:schemeClr val="dk1"/>
              </a:buClr>
              <a:buSzPts val="1100"/>
              <a:buFont typeface="Arial"/>
              <a:buNone/>
            </a:pPr>
            <a:r>
              <a:rPr b="1" lang="en" sz="2400">
                <a:latin typeface="Playfair Display"/>
                <a:ea typeface="Playfair Display"/>
                <a:cs typeface="Playfair Display"/>
                <a:sym typeface="Playfair Display"/>
              </a:rPr>
              <a:t>Eliminating the discovered vulnerability</a:t>
            </a:r>
            <a:endParaRPr b="1" sz="4000">
              <a:latin typeface="Playfair Display"/>
              <a:ea typeface="Playfair Display"/>
              <a:cs typeface="Playfair Display"/>
              <a:sym typeface="Playfair Display"/>
            </a:endParaRPr>
          </a:p>
        </p:txBody>
      </p:sp>
      <p:sp>
        <p:nvSpPr>
          <p:cNvPr id="181" name="Google Shape;181;p30"/>
          <p:cNvSpPr/>
          <p:nvPr/>
        </p:nvSpPr>
        <p:spPr>
          <a:xfrm>
            <a:off x="1075775" y="2698875"/>
            <a:ext cx="2307600" cy="1466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900">
                <a:solidFill>
                  <a:schemeClr val="dk1"/>
                </a:solidFill>
                <a:latin typeface="Playfair Display Medium"/>
                <a:ea typeface="Playfair Display Medium"/>
                <a:cs typeface="Playfair Display Medium"/>
                <a:sym typeface="Playfair Display Medium"/>
              </a:rPr>
              <a:t>Send a notice to the device owners</a:t>
            </a:r>
            <a:endParaRPr sz="2100">
              <a:latin typeface="Playfair Display Medium"/>
              <a:ea typeface="Playfair Display Medium"/>
              <a:cs typeface="Playfair Display Medium"/>
              <a:sym typeface="Playfair Display Medium"/>
            </a:endParaRPr>
          </a:p>
        </p:txBody>
      </p:sp>
      <p:sp>
        <p:nvSpPr>
          <p:cNvPr id="182" name="Google Shape;182;p30"/>
          <p:cNvSpPr/>
          <p:nvPr/>
        </p:nvSpPr>
        <p:spPr>
          <a:xfrm>
            <a:off x="6187850" y="2698875"/>
            <a:ext cx="2307600" cy="1466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None/>
            </a:pPr>
            <a:r>
              <a:rPr lang="en" sz="1800">
                <a:solidFill>
                  <a:schemeClr val="dk1"/>
                </a:solidFill>
                <a:latin typeface="Playfair Display Medium"/>
                <a:ea typeface="Playfair Display Medium"/>
                <a:cs typeface="Playfair Display Medium"/>
                <a:sym typeface="Playfair Display Medium"/>
              </a:rPr>
              <a:t>Send a notice AND develop a patch within a certain timeframe</a:t>
            </a:r>
            <a:endParaRPr sz="1300"/>
          </a:p>
        </p:txBody>
      </p:sp>
      <p:sp>
        <p:nvSpPr>
          <p:cNvPr id="183" name="Google Shape;183;p30"/>
          <p:cNvSpPr/>
          <p:nvPr/>
        </p:nvSpPr>
        <p:spPr>
          <a:xfrm>
            <a:off x="3461600" y="1159200"/>
            <a:ext cx="2679300" cy="713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200">
                <a:solidFill>
                  <a:schemeClr val="dk1"/>
                </a:solidFill>
                <a:latin typeface="Playfair Display Medium"/>
                <a:ea typeface="Playfair Display Medium"/>
                <a:cs typeface="Playfair Display Medium"/>
                <a:sym typeface="Playfair Display Medium"/>
              </a:rPr>
              <a:t>Evaluate the risk</a:t>
            </a:r>
            <a:endParaRPr sz="2200">
              <a:latin typeface="Playfair Display Medium"/>
              <a:ea typeface="Playfair Display Medium"/>
              <a:cs typeface="Playfair Display Medium"/>
              <a:sym typeface="Playfair Display Medium"/>
            </a:endParaRPr>
          </a:p>
        </p:txBody>
      </p:sp>
      <p:cxnSp>
        <p:nvCxnSpPr>
          <p:cNvPr id="184" name="Google Shape;184;p30"/>
          <p:cNvCxnSpPr/>
          <p:nvPr/>
        </p:nvCxnSpPr>
        <p:spPr>
          <a:xfrm flipH="1">
            <a:off x="3129200" y="2004575"/>
            <a:ext cx="332400" cy="508500"/>
          </a:xfrm>
          <a:prstGeom prst="straightConnector1">
            <a:avLst/>
          </a:prstGeom>
          <a:noFill/>
          <a:ln cap="flat" cmpd="sng" w="9525">
            <a:solidFill>
              <a:schemeClr val="dk2"/>
            </a:solidFill>
            <a:prstDash val="solid"/>
            <a:round/>
            <a:headEnd len="med" w="med" type="none"/>
            <a:tailEnd len="med" w="med" type="triangle"/>
          </a:ln>
        </p:spPr>
      </p:cxnSp>
      <p:cxnSp>
        <p:nvCxnSpPr>
          <p:cNvPr id="185" name="Google Shape;185;p30"/>
          <p:cNvCxnSpPr/>
          <p:nvPr/>
        </p:nvCxnSpPr>
        <p:spPr>
          <a:xfrm>
            <a:off x="6082250" y="2014375"/>
            <a:ext cx="391200" cy="469500"/>
          </a:xfrm>
          <a:prstGeom prst="straightConnector1">
            <a:avLst/>
          </a:prstGeom>
          <a:noFill/>
          <a:ln cap="flat" cmpd="sng" w="9525">
            <a:solidFill>
              <a:schemeClr val="dk2"/>
            </a:solidFill>
            <a:prstDash val="solid"/>
            <a:round/>
            <a:headEnd len="med" w="med" type="none"/>
            <a:tailEnd len="med" w="med" type="triangle"/>
          </a:ln>
        </p:spPr>
      </p:cxnSp>
      <p:sp>
        <p:nvSpPr>
          <p:cNvPr id="186" name="Google Shape;186;p30"/>
          <p:cNvSpPr txBox="1"/>
          <p:nvPr/>
        </p:nvSpPr>
        <p:spPr>
          <a:xfrm>
            <a:off x="6473450" y="1951025"/>
            <a:ext cx="173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a:solidFill>
                  <a:schemeClr val="dk1"/>
                </a:solidFill>
                <a:latin typeface="Playfair Display"/>
                <a:ea typeface="Playfair Display"/>
                <a:cs typeface="Playfair Display"/>
                <a:sym typeface="Playfair Display"/>
              </a:rPr>
              <a:t>Unacceptable risk</a:t>
            </a:r>
            <a:endParaRPr b="1">
              <a:solidFill>
                <a:schemeClr val="dk1"/>
              </a:solidFill>
              <a:latin typeface="Playfair Display"/>
              <a:ea typeface="Playfair Display"/>
              <a:cs typeface="Playfair Display"/>
              <a:sym typeface="Playfair Display"/>
            </a:endParaRPr>
          </a:p>
          <a:p>
            <a:pPr indent="0" lvl="0" marL="0" rtl="0" algn="l">
              <a:spcBef>
                <a:spcPts val="0"/>
              </a:spcBef>
              <a:spcAft>
                <a:spcPts val="0"/>
              </a:spcAft>
              <a:buNone/>
            </a:pPr>
            <a:r>
              <a:t/>
            </a:r>
            <a:endParaRPr/>
          </a:p>
        </p:txBody>
      </p:sp>
      <p:sp>
        <p:nvSpPr>
          <p:cNvPr id="187" name="Google Shape;187;p30"/>
          <p:cNvSpPr txBox="1"/>
          <p:nvPr/>
        </p:nvSpPr>
        <p:spPr>
          <a:xfrm>
            <a:off x="1564700" y="1990300"/>
            <a:ext cx="156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a:solidFill>
                  <a:schemeClr val="dk1"/>
                </a:solidFill>
                <a:latin typeface="Playfair Display"/>
                <a:ea typeface="Playfair Display"/>
                <a:cs typeface="Playfair Display"/>
                <a:sym typeface="Playfair Display"/>
              </a:rPr>
              <a:t>Acceptable risk</a:t>
            </a:r>
            <a:endParaRPr b="1">
              <a:solidFill>
                <a:schemeClr val="dk1"/>
              </a:solidFill>
              <a:latin typeface="Playfair Display"/>
              <a:ea typeface="Playfair Display"/>
              <a:cs typeface="Playfair Display"/>
              <a:sym typeface="Playfair Displ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1"/>
          <p:cNvSpPr txBox="1"/>
          <p:nvPr>
            <p:ph type="title"/>
          </p:nvPr>
        </p:nvSpPr>
        <p:spPr>
          <a:xfrm>
            <a:off x="509550" y="1423875"/>
            <a:ext cx="8124900" cy="1798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latin typeface="Playfair Display Medium"/>
                <a:ea typeface="Playfair Display Medium"/>
                <a:cs typeface="Playfair Display Medium"/>
                <a:sym typeface="Playfair Display Medium"/>
              </a:rPr>
              <a:t>Deliverable #2</a:t>
            </a:r>
            <a:endParaRPr>
              <a:latin typeface="Playfair Display Medium"/>
              <a:ea typeface="Playfair Display Medium"/>
              <a:cs typeface="Playfair Display Medium"/>
              <a:sym typeface="Playfair Display Medium"/>
            </a:endParaRPr>
          </a:p>
          <a:p>
            <a:pPr indent="0" lvl="0" marL="0" rtl="0" algn="ctr">
              <a:spcBef>
                <a:spcPts val="0"/>
              </a:spcBef>
              <a:spcAft>
                <a:spcPts val="0"/>
              </a:spcAft>
              <a:buNone/>
            </a:pPr>
            <a:r>
              <a:rPr lang="en">
                <a:latin typeface="Playfair Display Medium"/>
                <a:ea typeface="Playfair Display Medium"/>
                <a:cs typeface="Playfair Display Medium"/>
                <a:sym typeface="Playfair Display Medium"/>
              </a:rPr>
              <a:t>Poster</a:t>
            </a:r>
            <a:endParaRPr>
              <a:latin typeface="Playfair Display Medium"/>
              <a:ea typeface="Playfair Display Medium"/>
              <a:cs typeface="Playfair Display Medium"/>
              <a:sym typeface="Playfair Display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1627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are Medical Devices?</a:t>
            </a:r>
            <a:endParaRPr/>
          </a:p>
        </p:txBody>
      </p:sp>
      <p:pic>
        <p:nvPicPr>
          <p:cNvPr id="66" name="Google Shape;66;p14"/>
          <p:cNvPicPr preferRelativeResize="0"/>
          <p:nvPr/>
        </p:nvPicPr>
        <p:blipFill rotWithShape="1">
          <a:blip r:embed="rId3">
            <a:alphaModFix/>
          </a:blip>
          <a:srcRect b="37904" l="0" r="0" t="6662"/>
          <a:stretch/>
        </p:blipFill>
        <p:spPr>
          <a:xfrm>
            <a:off x="1120550" y="923875"/>
            <a:ext cx="6445974" cy="39418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32"/>
          <p:cNvPicPr preferRelativeResize="0"/>
          <p:nvPr/>
        </p:nvPicPr>
        <p:blipFill>
          <a:blip r:embed="rId3">
            <a:alphaModFix/>
          </a:blip>
          <a:stretch>
            <a:fillRect/>
          </a:stretch>
        </p:blipFill>
        <p:spPr>
          <a:xfrm>
            <a:off x="373813" y="0"/>
            <a:ext cx="8396374" cy="5206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33"/>
          <p:cNvPicPr preferRelativeResize="0"/>
          <p:nvPr/>
        </p:nvPicPr>
        <p:blipFill>
          <a:blip r:embed="rId3">
            <a:alphaModFix/>
          </a:blip>
          <a:stretch>
            <a:fillRect/>
          </a:stretch>
        </p:blipFill>
        <p:spPr>
          <a:xfrm>
            <a:off x="3131150" y="52125"/>
            <a:ext cx="2771408" cy="4991100"/>
          </a:xfrm>
          <a:prstGeom prst="rect">
            <a:avLst/>
          </a:prstGeom>
          <a:noFill/>
          <a:ln>
            <a:noFill/>
          </a:ln>
        </p:spPr>
      </p:pic>
      <p:pic>
        <p:nvPicPr>
          <p:cNvPr id="203" name="Google Shape;203;p33"/>
          <p:cNvPicPr preferRelativeResize="0"/>
          <p:nvPr/>
        </p:nvPicPr>
        <p:blipFill rotWithShape="1">
          <a:blip r:embed="rId4">
            <a:alphaModFix/>
          </a:blip>
          <a:srcRect b="0" l="10321" r="0" t="0"/>
          <a:stretch/>
        </p:blipFill>
        <p:spPr>
          <a:xfrm>
            <a:off x="6096000" y="1265325"/>
            <a:ext cx="3048950" cy="3878175"/>
          </a:xfrm>
          <a:prstGeom prst="rect">
            <a:avLst/>
          </a:prstGeom>
          <a:noFill/>
          <a:ln>
            <a:noFill/>
          </a:ln>
        </p:spPr>
      </p:pic>
      <p:pic>
        <p:nvPicPr>
          <p:cNvPr id="204" name="Google Shape;204;p33"/>
          <p:cNvPicPr preferRelativeResize="0"/>
          <p:nvPr/>
        </p:nvPicPr>
        <p:blipFill rotWithShape="1">
          <a:blip r:embed="rId5">
            <a:alphaModFix/>
          </a:blip>
          <a:srcRect b="0" l="27212" r="26617" t="0"/>
          <a:stretch/>
        </p:blipFill>
        <p:spPr>
          <a:xfrm>
            <a:off x="0" y="419100"/>
            <a:ext cx="2937700" cy="4724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34"/>
          <p:cNvPicPr preferRelativeResize="0"/>
          <p:nvPr/>
        </p:nvPicPr>
        <p:blipFill>
          <a:blip r:embed="rId3">
            <a:alphaModFix/>
          </a:blip>
          <a:stretch>
            <a:fillRect/>
          </a:stretch>
        </p:blipFill>
        <p:spPr>
          <a:xfrm>
            <a:off x="152400" y="152400"/>
            <a:ext cx="4820650" cy="3594200"/>
          </a:xfrm>
          <a:prstGeom prst="rect">
            <a:avLst/>
          </a:prstGeom>
          <a:noFill/>
          <a:ln>
            <a:noFill/>
          </a:ln>
        </p:spPr>
      </p:pic>
      <p:pic>
        <p:nvPicPr>
          <p:cNvPr id="210" name="Google Shape;210;p34"/>
          <p:cNvPicPr preferRelativeResize="0"/>
          <p:nvPr/>
        </p:nvPicPr>
        <p:blipFill>
          <a:blip r:embed="rId4">
            <a:alphaModFix/>
          </a:blip>
          <a:stretch>
            <a:fillRect/>
          </a:stretch>
        </p:blipFill>
        <p:spPr>
          <a:xfrm>
            <a:off x="5290638" y="2571750"/>
            <a:ext cx="3853364" cy="2520100"/>
          </a:xfrm>
          <a:prstGeom prst="rect">
            <a:avLst/>
          </a:prstGeom>
          <a:noFill/>
          <a:ln>
            <a:noFill/>
          </a:ln>
        </p:spPr>
      </p:pic>
      <p:pic>
        <p:nvPicPr>
          <p:cNvPr id="211" name="Google Shape;211;p34"/>
          <p:cNvPicPr preferRelativeResize="0"/>
          <p:nvPr/>
        </p:nvPicPr>
        <p:blipFill>
          <a:blip r:embed="rId5">
            <a:alphaModFix/>
          </a:blip>
          <a:stretch>
            <a:fillRect/>
          </a:stretch>
        </p:blipFill>
        <p:spPr>
          <a:xfrm rot="5400000">
            <a:off x="6713898" y="-120975"/>
            <a:ext cx="1868650" cy="2415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35"/>
          <p:cNvPicPr preferRelativeResize="0"/>
          <p:nvPr/>
        </p:nvPicPr>
        <p:blipFill>
          <a:blip r:embed="rId3">
            <a:alphaModFix/>
          </a:blip>
          <a:stretch>
            <a:fillRect/>
          </a:stretch>
        </p:blipFill>
        <p:spPr>
          <a:xfrm>
            <a:off x="433988" y="0"/>
            <a:ext cx="8396374" cy="5206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36"/>
          <p:cNvPicPr preferRelativeResize="0"/>
          <p:nvPr/>
        </p:nvPicPr>
        <p:blipFill>
          <a:blip r:embed="rId3">
            <a:alphaModFix/>
          </a:blip>
          <a:stretch>
            <a:fillRect/>
          </a:stretch>
        </p:blipFill>
        <p:spPr>
          <a:xfrm>
            <a:off x="2298025" y="0"/>
            <a:ext cx="3913140" cy="4991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37"/>
          <p:cNvPicPr preferRelativeResize="0"/>
          <p:nvPr/>
        </p:nvPicPr>
        <p:blipFill>
          <a:blip r:embed="rId3">
            <a:alphaModFix/>
          </a:blip>
          <a:stretch>
            <a:fillRect/>
          </a:stretch>
        </p:blipFill>
        <p:spPr>
          <a:xfrm>
            <a:off x="433963" y="-31250"/>
            <a:ext cx="8396374" cy="5206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38"/>
          <p:cNvPicPr preferRelativeResize="0"/>
          <p:nvPr/>
        </p:nvPicPr>
        <p:blipFill>
          <a:blip r:embed="rId3">
            <a:alphaModFix/>
          </a:blip>
          <a:stretch>
            <a:fillRect/>
          </a:stretch>
        </p:blipFill>
        <p:spPr>
          <a:xfrm>
            <a:off x="152400" y="152400"/>
            <a:ext cx="3232138" cy="4838700"/>
          </a:xfrm>
          <a:prstGeom prst="rect">
            <a:avLst/>
          </a:prstGeom>
          <a:noFill/>
          <a:ln>
            <a:noFill/>
          </a:ln>
        </p:spPr>
      </p:pic>
      <p:pic>
        <p:nvPicPr>
          <p:cNvPr id="232" name="Google Shape;232;p38"/>
          <p:cNvPicPr preferRelativeResize="0"/>
          <p:nvPr/>
        </p:nvPicPr>
        <p:blipFill>
          <a:blip r:embed="rId4">
            <a:alphaModFix/>
          </a:blip>
          <a:stretch>
            <a:fillRect/>
          </a:stretch>
        </p:blipFill>
        <p:spPr>
          <a:xfrm>
            <a:off x="3689338" y="1265325"/>
            <a:ext cx="5454663" cy="381826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39"/>
          <p:cNvPicPr preferRelativeResize="0"/>
          <p:nvPr/>
        </p:nvPicPr>
        <p:blipFill>
          <a:blip r:embed="rId3">
            <a:alphaModFix/>
          </a:blip>
          <a:stretch>
            <a:fillRect/>
          </a:stretch>
        </p:blipFill>
        <p:spPr>
          <a:xfrm>
            <a:off x="373813" y="0"/>
            <a:ext cx="8396374" cy="5206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40"/>
          <p:cNvPicPr preferRelativeResize="0"/>
          <p:nvPr/>
        </p:nvPicPr>
        <p:blipFill>
          <a:blip r:embed="rId3">
            <a:alphaModFix/>
          </a:blip>
          <a:stretch>
            <a:fillRect/>
          </a:stretch>
        </p:blipFill>
        <p:spPr>
          <a:xfrm>
            <a:off x="538210" y="42125"/>
            <a:ext cx="7539465" cy="5101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1"/>
          <p:cNvSpPr txBox="1"/>
          <p:nvPr>
            <p:ph type="title"/>
          </p:nvPr>
        </p:nvSpPr>
        <p:spPr>
          <a:xfrm>
            <a:off x="509550" y="1423875"/>
            <a:ext cx="8124900" cy="1798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latin typeface="Playfair Display Medium"/>
                <a:ea typeface="Playfair Display Medium"/>
                <a:cs typeface="Playfair Display Medium"/>
                <a:sym typeface="Playfair Display Medium"/>
              </a:rPr>
              <a:t>Thank you for your </a:t>
            </a:r>
            <a:r>
              <a:rPr lang="en">
                <a:latin typeface="Playfair Display Medium"/>
                <a:ea typeface="Playfair Display Medium"/>
                <a:cs typeface="Playfair Display Medium"/>
                <a:sym typeface="Playfair Display Medium"/>
              </a:rPr>
              <a:t>attention</a:t>
            </a:r>
            <a:r>
              <a:rPr lang="en">
                <a:latin typeface="Playfair Display Medium"/>
                <a:ea typeface="Playfair Display Medium"/>
                <a:cs typeface="Playfair Display Medium"/>
                <a:sym typeface="Playfair Display Medium"/>
              </a:rPr>
              <a:t>!</a:t>
            </a:r>
            <a:endParaRPr>
              <a:latin typeface="Playfair Display Medium"/>
              <a:ea typeface="Playfair Display Medium"/>
              <a:cs typeface="Playfair Display Medium"/>
              <a:sym typeface="Playfair Display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Opening</a:t>
            </a:r>
            <a:endParaRPr/>
          </a:p>
        </p:txBody>
      </p:sp>
      <p:sp>
        <p:nvSpPr>
          <p:cNvPr id="72" name="Google Shape;72;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3" name="Google Shape;73;p15"/>
          <p:cNvPicPr preferRelativeResize="0"/>
          <p:nvPr/>
        </p:nvPicPr>
        <p:blipFill>
          <a:blip r:embed="rId3">
            <a:alphaModFix/>
          </a:blip>
          <a:stretch>
            <a:fillRect/>
          </a:stretch>
        </p:blipFill>
        <p:spPr>
          <a:xfrm>
            <a:off x="6028075" y="0"/>
            <a:ext cx="3115932" cy="2571749"/>
          </a:xfrm>
          <a:prstGeom prst="rect">
            <a:avLst/>
          </a:prstGeom>
          <a:noFill/>
          <a:ln>
            <a:noFill/>
          </a:ln>
        </p:spPr>
      </p:pic>
      <p:pic>
        <p:nvPicPr>
          <p:cNvPr id="74" name="Google Shape;74;p15"/>
          <p:cNvPicPr preferRelativeResize="0"/>
          <p:nvPr/>
        </p:nvPicPr>
        <p:blipFill>
          <a:blip r:embed="rId4">
            <a:alphaModFix/>
          </a:blip>
          <a:stretch>
            <a:fillRect/>
          </a:stretch>
        </p:blipFill>
        <p:spPr>
          <a:xfrm>
            <a:off x="0" y="2857500"/>
            <a:ext cx="4615576" cy="2286000"/>
          </a:xfrm>
          <a:prstGeom prst="rect">
            <a:avLst/>
          </a:prstGeom>
          <a:noFill/>
          <a:ln>
            <a:noFill/>
          </a:ln>
        </p:spPr>
      </p:pic>
      <p:pic>
        <p:nvPicPr>
          <p:cNvPr id="75" name="Google Shape;75;p15"/>
          <p:cNvPicPr preferRelativeResize="0"/>
          <p:nvPr/>
        </p:nvPicPr>
        <p:blipFill>
          <a:blip r:embed="rId5">
            <a:alphaModFix/>
          </a:blip>
          <a:stretch>
            <a:fillRect/>
          </a:stretch>
        </p:blipFill>
        <p:spPr>
          <a:xfrm>
            <a:off x="4153627" y="1770363"/>
            <a:ext cx="4990374" cy="2180625"/>
          </a:xfrm>
          <a:prstGeom prst="rect">
            <a:avLst/>
          </a:prstGeom>
          <a:noFill/>
          <a:ln>
            <a:noFill/>
          </a:ln>
        </p:spPr>
      </p:pic>
      <p:pic>
        <p:nvPicPr>
          <p:cNvPr id="76" name="Google Shape;76;p15"/>
          <p:cNvPicPr preferRelativeResize="0"/>
          <p:nvPr/>
        </p:nvPicPr>
        <p:blipFill>
          <a:blip r:embed="rId6">
            <a:alphaModFix/>
          </a:blip>
          <a:stretch>
            <a:fillRect/>
          </a:stretch>
        </p:blipFill>
        <p:spPr>
          <a:xfrm>
            <a:off x="4026325" y="2771250"/>
            <a:ext cx="5117676" cy="2286000"/>
          </a:xfrm>
          <a:prstGeom prst="rect">
            <a:avLst/>
          </a:prstGeom>
          <a:noFill/>
          <a:ln>
            <a:noFill/>
          </a:ln>
        </p:spPr>
      </p:pic>
      <p:pic>
        <p:nvPicPr>
          <p:cNvPr id="77" name="Google Shape;77;p15"/>
          <p:cNvPicPr preferRelativeResize="0"/>
          <p:nvPr/>
        </p:nvPicPr>
        <p:blipFill>
          <a:blip r:embed="rId7">
            <a:alphaModFix/>
          </a:blip>
          <a:stretch>
            <a:fillRect/>
          </a:stretch>
        </p:blipFill>
        <p:spPr>
          <a:xfrm>
            <a:off x="3073146" y="51975"/>
            <a:ext cx="2881150" cy="2630800"/>
          </a:xfrm>
          <a:prstGeom prst="rect">
            <a:avLst/>
          </a:prstGeom>
          <a:noFill/>
          <a:ln>
            <a:noFill/>
          </a:ln>
        </p:spPr>
      </p:pic>
      <p:pic>
        <p:nvPicPr>
          <p:cNvPr id="78" name="Google Shape;78;p15"/>
          <p:cNvPicPr preferRelativeResize="0"/>
          <p:nvPr/>
        </p:nvPicPr>
        <p:blipFill>
          <a:blip r:embed="rId8">
            <a:alphaModFix/>
          </a:blip>
          <a:stretch>
            <a:fillRect/>
          </a:stretch>
        </p:blipFill>
        <p:spPr>
          <a:xfrm>
            <a:off x="0" y="51975"/>
            <a:ext cx="2996795" cy="2286000"/>
          </a:xfrm>
          <a:prstGeom prst="rect">
            <a:avLst/>
          </a:prstGeom>
          <a:noFill/>
          <a:ln>
            <a:noFill/>
          </a:ln>
        </p:spPr>
      </p:pic>
      <p:pic>
        <p:nvPicPr>
          <p:cNvPr id="79" name="Google Shape;79;p15"/>
          <p:cNvPicPr preferRelativeResize="0"/>
          <p:nvPr/>
        </p:nvPicPr>
        <p:blipFill>
          <a:blip r:embed="rId9">
            <a:alphaModFix/>
          </a:blip>
          <a:stretch>
            <a:fillRect/>
          </a:stretch>
        </p:blipFill>
        <p:spPr>
          <a:xfrm>
            <a:off x="64700" y="2337975"/>
            <a:ext cx="5488549" cy="375225"/>
          </a:xfrm>
          <a:prstGeom prst="rect">
            <a:avLst/>
          </a:prstGeom>
          <a:noFill/>
          <a:ln>
            <a:noFill/>
          </a:ln>
        </p:spPr>
      </p:pic>
      <p:pic>
        <p:nvPicPr>
          <p:cNvPr id="80" name="Google Shape;80;p15"/>
          <p:cNvPicPr preferRelativeResize="0"/>
          <p:nvPr/>
        </p:nvPicPr>
        <p:blipFill>
          <a:blip r:embed="rId10">
            <a:alphaModFix/>
          </a:blip>
          <a:stretch>
            <a:fillRect/>
          </a:stretch>
        </p:blipFill>
        <p:spPr>
          <a:xfrm>
            <a:off x="6225160" y="2067225"/>
            <a:ext cx="2721753" cy="2286001"/>
          </a:xfrm>
          <a:prstGeom prst="rect">
            <a:avLst/>
          </a:prstGeom>
          <a:noFill/>
          <a:ln>
            <a:noFill/>
          </a:ln>
        </p:spPr>
      </p:pic>
      <p:pic>
        <p:nvPicPr>
          <p:cNvPr id="81" name="Google Shape;81;p15"/>
          <p:cNvPicPr preferRelativeResize="0"/>
          <p:nvPr/>
        </p:nvPicPr>
        <p:blipFill>
          <a:blip r:embed="rId11">
            <a:alphaModFix/>
          </a:blip>
          <a:stretch>
            <a:fillRect/>
          </a:stretch>
        </p:blipFill>
        <p:spPr>
          <a:xfrm>
            <a:off x="64700" y="3452676"/>
            <a:ext cx="3886125" cy="151605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311700" y="391350"/>
            <a:ext cx="8520600" cy="1110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Current cyber situation in the healthcare industry</a:t>
            </a:r>
            <a:endParaRPr/>
          </a:p>
        </p:txBody>
      </p:sp>
      <p:sp>
        <p:nvSpPr>
          <p:cNvPr id="87" name="Google Shape;87;p16"/>
          <p:cNvSpPr txBox="1"/>
          <p:nvPr>
            <p:ph idx="1" type="body"/>
          </p:nvPr>
        </p:nvSpPr>
        <p:spPr>
          <a:xfrm>
            <a:off x="311700" y="1686500"/>
            <a:ext cx="8520600" cy="2882400"/>
          </a:xfrm>
          <a:prstGeom prst="rect">
            <a:avLst/>
          </a:prstGeom>
        </p:spPr>
        <p:txBody>
          <a:bodyPr anchorCtr="0" anchor="t" bIns="91425" lIns="91425" spcFirstLastPara="1" rIns="91425" wrap="square" tIns="91425">
            <a:normAutofit/>
          </a:bodyPr>
          <a:lstStyle/>
          <a:p>
            <a:pPr indent="-336550" lvl="0" marL="400050" rtl="0" algn="just">
              <a:lnSpc>
                <a:spcPct val="150000"/>
              </a:lnSpc>
              <a:spcBef>
                <a:spcPts val="0"/>
              </a:spcBef>
              <a:spcAft>
                <a:spcPts val="0"/>
              </a:spcAft>
              <a:buClr>
                <a:srgbClr val="000000"/>
              </a:buClr>
              <a:buSzPts val="1700"/>
              <a:buFont typeface="Playfair Display"/>
              <a:buChar char="●"/>
            </a:pPr>
            <a:r>
              <a:rPr b="1" lang="en" sz="1700">
                <a:solidFill>
                  <a:srgbClr val="000000"/>
                </a:solidFill>
                <a:latin typeface="Playfair Display"/>
                <a:ea typeface="Playfair Display"/>
                <a:cs typeface="Playfair Display"/>
                <a:sym typeface="Playfair Display"/>
              </a:rPr>
              <a:t>The healthcare industry is 2 to 3 times more likely to be a target of cybercrime than any other industry</a:t>
            </a:r>
            <a:endParaRPr b="1" sz="1700">
              <a:solidFill>
                <a:srgbClr val="000000"/>
              </a:solidFill>
              <a:latin typeface="Playfair Display"/>
              <a:ea typeface="Playfair Display"/>
              <a:cs typeface="Playfair Display"/>
              <a:sym typeface="Playfair Display"/>
            </a:endParaRPr>
          </a:p>
          <a:p>
            <a:pPr indent="-336550" lvl="0" marL="400050" rtl="0" algn="just">
              <a:lnSpc>
                <a:spcPct val="150000"/>
              </a:lnSpc>
              <a:spcBef>
                <a:spcPts val="0"/>
              </a:spcBef>
              <a:spcAft>
                <a:spcPts val="0"/>
              </a:spcAft>
              <a:buClr>
                <a:srgbClr val="000000"/>
              </a:buClr>
              <a:buSzPts val="1700"/>
              <a:buFont typeface="Playfair Display"/>
              <a:buChar char="●"/>
            </a:pPr>
            <a:r>
              <a:rPr b="1" lang="en" sz="1700">
                <a:solidFill>
                  <a:srgbClr val="000000"/>
                </a:solidFill>
                <a:latin typeface="Playfair Display"/>
                <a:ea typeface="Playfair Display"/>
                <a:cs typeface="Playfair Display"/>
                <a:sym typeface="Playfair Display"/>
              </a:rPr>
              <a:t>Surge in cyber attacks after the beginning of the pandemic</a:t>
            </a:r>
            <a:endParaRPr b="1" sz="1700">
              <a:solidFill>
                <a:srgbClr val="000000"/>
              </a:solidFill>
              <a:highlight>
                <a:srgbClr val="FF0000"/>
              </a:highlight>
              <a:latin typeface="Playfair Display"/>
              <a:ea typeface="Playfair Display"/>
              <a:cs typeface="Playfair Display"/>
              <a:sym typeface="Playfair Display"/>
            </a:endParaRPr>
          </a:p>
          <a:p>
            <a:pPr indent="-336550" lvl="0" marL="400050" rtl="0" algn="just">
              <a:lnSpc>
                <a:spcPct val="150000"/>
              </a:lnSpc>
              <a:spcBef>
                <a:spcPts val="0"/>
              </a:spcBef>
              <a:spcAft>
                <a:spcPts val="0"/>
              </a:spcAft>
              <a:buClr>
                <a:srgbClr val="000000"/>
              </a:buClr>
              <a:buSzPts val="1700"/>
              <a:buFont typeface="Playfair Display"/>
              <a:buChar char="●"/>
            </a:pPr>
            <a:r>
              <a:rPr b="1" lang="en" sz="1700">
                <a:solidFill>
                  <a:srgbClr val="000000"/>
                </a:solidFill>
                <a:latin typeface="Playfair Display"/>
                <a:ea typeface="Playfair Display"/>
                <a:cs typeface="Playfair Display"/>
                <a:sym typeface="Playfair Display"/>
              </a:rPr>
              <a:t>In 2022 cyberattacks on healthcare services were on the rise</a:t>
            </a:r>
            <a:endParaRPr b="1" sz="1700">
              <a:solidFill>
                <a:srgbClr val="000000"/>
              </a:solidFill>
              <a:latin typeface="Playfair Display"/>
              <a:ea typeface="Playfair Display"/>
              <a:cs typeface="Playfair Display"/>
              <a:sym typeface="Playfair Display"/>
            </a:endParaRPr>
          </a:p>
          <a:p>
            <a:pPr indent="-336550" lvl="0" marL="400050" rtl="0" algn="just">
              <a:lnSpc>
                <a:spcPct val="150000"/>
              </a:lnSpc>
              <a:spcBef>
                <a:spcPts val="0"/>
              </a:spcBef>
              <a:spcAft>
                <a:spcPts val="0"/>
              </a:spcAft>
              <a:buClr>
                <a:srgbClr val="000000"/>
              </a:buClr>
              <a:buSzPts val="1700"/>
              <a:buFont typeface="Playfair Display"/>
              <a:buChar char="●"/>
            </a:pPr>
            <a:r>
              <a:rPr b="1" lang="en" sz="1700">
                <a:solidFill>
                  <a:srgbClr val="000000"/>
                </a:solidFill>
                <a:latin typeface="Playfair Display"/>
                <a:ea typeface="Playfair Display"/>
                <a:cs typeface="Playfair Display"/>
                <a:sym typeface="Playfair Display"/>
              </a:rPr>
              <a:t>Healthcare institutions are currently the main target for ransomware attacks </a:t>
            </a:r>
            <a:endParaRPr b="1" sz="1700">
              <a:solidFill>
                <a:srgbClr val="000000"/>
              </a:solidFill>
              <a:latin typeface="Playfair Display"/>
              <a:ea typeface="Playfair Display"/>
              <a:cs typeface="Playfair Display"/>
              <a:sym typeface="Playfair Display"/>
            </a:endParaRPr>
          </a:p>
          <a:p>
            <a:pPr indent="-336550" lvl="0" marL="400050" rtl="0" algn="just">
              <a:lnSpc>
                <a:spcPct val="150000"/>
              </a:lnSpc>
              <a:spcBef>
                <a:spcPts val="0"/>
              </a:spcBef>
              <a:spcAft>
                <a:spcPts val="0"/>
              </a:spcAft>
              <a:buClr>
                <a:srgbClr val="000000"/>
              </a:buClr>
              <a:buSzPts val="1700"/>
              <a:buFont typeface="Playfair Display"/>
              <a:buChar char="●"/>
            </a:pPr>
            <a:r>
              <a:rPr b="1" lang="en" sz="1700">
                <a:solidFill>
                  <a:srgbClr val="000000"/>
                </a:solidFill>
                <a:latin typeface="Playfair Display"/>
                <a:ea typeface="Playfair Display"/>
                <a:cs typeface="Playfair Display"/>
                <a:sym typeface="Playfair Display"/>
              </a:rPr>
              <a:t>Mortality rates increased at a quarter of the healthcare facilities following the attack</a:t>
            </a:r>
            <a:endParaRPr b="1" sz="2300">
              <a:latin typeface="Playfair Display"/>
              <a:ea typeface="Playfair Display"/>
              <a:cs typeface="Playfair Display"/>
              <a:sym typeface="Playfair Display"/>
            </a:endParaRPr>
          </a:p>
        </p:txBody>
      </p:sp>
      <p:pic>
        <p:nvPicPr>
          <p:cNvPr id="88" name="Google Shape;88;p16"/>
          <p:cNvPicPr preferRelativeResize="0"/>
          <p:nvPr/>
        </p:nvPicPr>
        <p:blipFill>
          <a:blip r:embed="rId3">
            <a:alphaModFix/>
          </a:blip>
          <a:stretch>
            <a:fillRect/>
          </a:stretch>
        </p:blipFill>
        <p:spPr>
          <a:xfrm>
            <a:off x="7494775" y="315413"/>
            <a:ext cx="1271074" cy="126247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311700" y="391350"/>
            <a:ext cx="8520600" cy="9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980"/>
              <a:t>Cases</a:t>
            </a:r>
            <a:endParaRPr sz="3980"/>
          </a:p>
        </p:txBody>
      </p:sp>
      <p:sp>
        <p:nvSpPr>
          <p:cNvPr id="94" name="Google Shape;94;p17"/>
          <p:cNvSpPr txBox="1"/>
          <p:nvPr>
            <p:ph idx="1" type="body"/>
          </p:nvPr>
        </p:nvSpPr>
        <p:spPr>
          <a:xfrm>
            <a:off x="311700" y="1456675"/>
            <a:ext cx="8520600" cy="3112500"/>
          </a:xfrm>
          <a:prstGeom prst="rect">
            <a:avLst/>
          </a:prstGeom>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None/>
            </a:pPr>
            <a:r>
              <a:rPr b="1" lang="en" sz="1900">
                <a:solidFill>
                  <a:srgbClr val="000000"/>
                </a:solidFill>
                <a:latin typeface="Playfair Display"/>
                <a:ea typeface="Playfair Display"/>
                <a:cs typeface="Playfair Display"/>
                <a:sym typeface="Playfair Display"/>
              </a:rPr>
              <a:t>First death by ransomware attack</a:t>
            </a:r>
            <a:endParaRPr b="1" sz="1900">
              <a:solidFill>
                <a:srgbClr val="000000"/>
              </a:solidFill>
              <a:latin typeface="Playfair Display"/>
              <a:ea typeface="Playfair Display"/>
              <a:cs typeface="Playfair Display"/>
              <a:sym typeface="Playfair Display"/>
            </a:endParaRPr>
          </a:p>
          <a:p>
            <a:pPr indent="0" lvl="0" marL="0" marR="0" rtl="0" algn="just">
              <a:lnSpc>
                <a:spcPct val="115000"/>
              </a:lnSpc>
              <a:spcBef>
                <a:spcPts val="0"/>
              </a:spcBef>
              <a:spcAft>
                <a:spcPts val="0"/>
              </a:spcAft>
              <a:buNone/>
            </a:pPr>
            <a:r>
              <a:rPr lang="en" sz="1900">
                <a:solidFill>
                  <a:srgbClr val="000000"/>
                </a:solidFill>
                <a:latin typeface="Playfair Display"/>
                <a:ea typeface="Playfair Display"/>
                <a:cs typeface="Playfair Display"/>
                <a:sym typeface="Playfair Display"/>
              </a:rPr>
              <a:t>A baby born during the attack on the hospital died 9 months later</a:t>
            </a:r>
            <a:endParaRPr sz="1900">
              <a:solidFill>
                <a:srgbClr val="000000"/>
              </a:solidFill>
              <a:latin typeface="Playfair Display"/>
              <a:ea typeface="Playfair Display"/>
              <a:cs typeface="Playfair Display"/>
              <a:sym typeface="Playfair Display"/>
            </a:endParaRPr>
          </a:p>
          <a:p>
            <a:pPr indent="0" lvl="0" marL="0" marR="0" rtl="0" algn="just">
              <a:lnSpc>
                <a:spcPct val="115000"/>
              </a:lnSpc>
              <a:spcBef>
                <a:spcPts val="0"/>
              </a:spcBef>
              <a:spcAft>
                <a:spcPts val="0"/>
              </a:spcAft>
              <a:buNone/>
            </a:pPr>
            <a:r>
              <a:t/>
            </a:r>
            <a:endParaRPr b="1" sz="1900">
              <a:solidFill>
                <a:srgbClr val="000000"/>
              </a:solidFill>
              <a:latin typeface="Playfair Display"/>
              <a:ea typeface="Playfair Display"/>
              <a:cs typeface="Playfair Display"/>
              <a:sym typeface="Playfair Display"/>
            </a:endParaRPr>
          </a:p>
          <a:p>
            <a:pPr indent="0" lvl="0" marL="0" marR="0" rtl="0" algn="just">
              <a:lnSpc>
                <a:spcPct val="115000"/>
              </a:lnSpc>
              <a:spcBef>
                <a:spcPts val="0"/>
              </a:spcBef>
              <a:spcAft>
                <a:spcPts val="0"/>
              </a:spcAft>
              <a:buNone/>
            </a:pPr>
            <a:r>
              <a:rPr b="1" lang="en" sz="1900">
                <a:solidFill>
                  <a:srgbClr val="000000"/>
                </a:solidFill>
                <a:latin typeface="Playfair Display"/>
                <a:ea typeface="Playfair Display"/>
                <a:cs typeface="Playfair Display"/>
                <a:sym typeface="Playfair Display"/>
              </a:rPr>
              <a:t>Painkillers overdose </a:t>
            </a:r>
            <a:endParaRPr b="1" sz="1900">
              <a:solidFill>
                <a:srgbClr val="000000"/>
              </a:solidFill>
              <a:latin typeface="Playfair Display"/>
              <a:ea typeface="Playfair Display"/>
              <a:cs typeface="Playfair Display"/>
              <a:sym typeface="Playfair Display"/>
            </a:endParaRPr>
          </a:p>
          <a:p>
            <a:pPr indent="0" lvl="0" marL="0" marR="0" rtl="0" algn="just">
              <a:lnSpc>
                <a:spcPct val="115000"/>
              </a:lnSpc>
              <a:spcBef>
                <a:spcPts val="0"/>
              </a:spcBef>
              <a:spcAft>
                <a:spcPts val="0"/>
              </a:spcAft>
              <a:buNone/>
            </a:pPr>
            <a:r>
              <a:rPr lang="en" sz="1900">
                <a:solidFill>
                  <a:srgbClr val="000000"/>
                </a:solidFill>
                <a:latin typeface="Playfair Display"/>
                <a:ea typeface="Playfair Display"/>
                <a:cs typeface="Playfair Display"/>
                <a:sym typeface="Playfair Display"/>
              </a:rPr>
              <a:t>A 3-year-old got overdosed on pain medicine during the hospital attack</a:t>
            </a:r>
            <a:endParaRPr sz="1900">
              <a:solidFill>
                <a:srgbClr val="000000"/>
              </a:solidFill>
              <a:latin typeface="Playfair Display"/>
              <a:ea typeface="Playfair Display"/>
              <a:cs typeface="Playfair Display"/>
              <a:sym typeface="Playfair Display"/>
            </a:endParaRPr>
          </a:p>
          <a:p>
            <a:pPr indent="0" lvl="0" marL="0" marR="0" rtl="0" algn="just">
              <a:lnSpc>
                <a:spcPct val="115000"/>
              </a:lnSpc>
              <a:spcBef>
                <a:spcPts val="0"/>
              </a:spcBef>
              <a:spcAft>
                <a:spcPts val="0"/>
              </a:spcAft>
              <a:buNone/>
            </a:pPr>
            <a:r>
              <a:t/>
            </a:r>
            <a:endParaRPr b="1" sz="1900">
              <a:solidFill>
                <a:srgbClr val="000000"/>
              </a:solidFill>
              <a:latin typeface="Playfair Display"/>
              <a:ea typeface="Playfair Display"/>
              <a:cs typeface="Playfair Display"/>
              <a:sym typeface="Playfair Display"/>
            </a:endParaRPr>
          </a:p>
          <a:p>
            <a:pPr indent="0" lvl="0" marL="0" marR="0" rtl="0" algn="just">
              <a:lnSpc>
                <a:spcPct val="115000"/>
              </a:lnSpc>
              <a:spcBef>
                <a:spcPts val="0"/>
              </a:spcBef>
              <a:spcAft>
                <a:spcPts val="0"/>
              </a:spcAft>
              <a:buNone/>
            </a:pPr>
            <a:r>
              <a:rPr b="1" lang="en" sz="1900">
                <a:solidFill>
                  <a:srgbClr val="000000"/>
                </a:solidFill>
                <a:latin typeface="Playfair Display"/>
                <a:ea typeface="Playfair Display"/>
                <a:cs typeface="Playfair Display"/>
                <a:sym typeface="Playfair Display"/>
              </a:rPr>
              <a:t>WannaCry</a:t>
            </a:r>
            <a:endParaRPr b="1" sz="1900">
              <a:solidFill>
                <a:srgbClr val="000000"/>
              </a:solidFill>
              <a:latin typeface="Playfair Display"/>
              <a:ea typeface="Playfair Display"/>
              <a:cs typeface="Playfair Display"/>
              <a:sym typeface="Playfair Display"/>
            </a:endParaRPr>
          </a:p>
          <a:p>
            <a:pPr indent="0" lvl="0" marL="0" marR="0" rtl="0" algn="just">
              <a:lnSpc>
                <a:spcPct val="115000"/>
              </a:lnSpc>
              <a:spcBef>
                <a:spcPts val="0"/>
              </a:spcBef>
              <a:spcAft>
                <a:spcPts val="0"/>
              </a:spcAft>
              <a:buNone/>
            </a:pPr>
            <a:r>
              <a:rPr lang="en" sz="1900">
                <a:solidFill>
                  <a:srgbClr val="000000"/>
                </a:solidFill>
                <a:latin typeface="Playfair Display"/>
                <a:ea typeface="Playfair Display"/>
                <a:cs typeface="Playfair Display"/>
                <a:sym typeface="Playfair Display"/>
              </a:rPr>
              <a:t>UK's National Health Service as a major victim</a:t>
            </a:r>
            <a:endParaRPr b="1" sz="1900">
              <a:solidFill>
                <a:srgbClr val="000000"/>
              </a:solidFill>
              <a:latin typeface="Playfair Display"/>
              <a:ea typeface="Playfair Display"/>
              <a:cs typeface="Playfair Display"/>
              <a:sym typeface="Playfair Displ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00" y="391350"/>
            <a:ext cx="8520600" cy="111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80"/>
              <a:t>Why are the healthcare industry and medical devices consistently at risk?</a:t>
            </a:r>
            <a:endParaRPr sz="2480"/>
          </a:p>
        </p:txBody>
      </p:sp>
      <p:sp>
        <p:nvSpPr>
          <p:cNvPr id="100" name="Google Shape;100;p18"/>
          <p:cNvSpPr txBox="1"/>
          <p:nvPr>
            <p:ph idx="1" type="body"/>
          </p:nvPr>
        </p:nvSpPr>
        <p:spPr>
          <a:xfrm>
            <a:off x="311700" y="1422975"/>
            <a:ext cx="8520600" cy="3146100"/>
          </a:xfrm>
          <a:prstGeom prst="rect">
            <a:avLst/>
          </a:prstGeom>
        </p:spPr>
        <p:txBody>
          <a:bodyPr anchorCtr="0" anchor="t" bIns="91425" lIns="91425" spcFirstLastPara="1" rIns="91425" wrap="square" tIns="91425">
            <a:normAutofit/>
          </a:bodyPr>
          <a:lstStyle/>
          <a:p>
            <a:pPr indent="-336550" lvl="0" marL="457200" marR="0" rtl="0" algn="just">
              <a:lnSpc>
                <a:spcPct val="180000"/>
              </a:lnSpc>
              <a:spcBef>
                <a:spcPts val="0"/>
              </a:spcBef>
              <a:spcAft>
                <a:spcPts val="0"/>
              </a:spcAft>
              <a:buClr>
                <a:srgbClr val="000000"/>
              </a:buClr>
              <a:buSzPts val="1700"/>
              <a:buFont typeface="Playfair Display"/>
              <a:buChar char="●"/>
            </a:pPr>
            <a:r>
              <a:rPr b="1" lang="en" sz="1700">
                <a:solidFill>
                  <a:srgbClr val="000000"/>
                </a:solidFill>
                <a:latin typeface="Playfair Display"/>
                <a:ea typeface="Playfair Display"/>
                <a:cs typeface="Playfair Display"/>
                <a:sym typeface="Playfair Display"/>
              </a:rPr>
              <a:t>Healthcare information is the most profitable information to sell on the black market</a:t>
            </a:r>
            <a:endParaRPr b="1" sz="1700">
              <a:solidFill>
                <a:srgbClr val="000000"/>
              </a:solidFill>
              <a:latin typeface="Playfair Display"/>
              <a:ea typeface="Playfair Display"/>
              <a:cs typeface="Playfair Display"/>
              <a:sym typeface="Playfair Display"/>
            </a:endParaRPr>
          </a:p>
          <a:p>
            <a:pPr indent="-336550" lvl="0" marL="457200" marR="0" rtl="0" algn="just">
              <a:lnSpc>
                <a:spcPct val="180000"/>
              </a:lnSpc>
              <a:spcBef>
                <a:spcPts val="0"/>
              </a:spcBef>
              <a:spcAft>
                <a:spcPts val="0"/>
              </a:spcAft>
              <a:buClr>
                <a:srgbClr val="000000"/>
              </a:buClr>
              <a:buSzPts val="1700"/>
              <a:buFont typeface="Playfair Display"/>
              <a:buChar char="●"/>
            </a:pPr>
            <a:r>
              <a:rPr b="1" lang="en" sz="1700">
                <a:solidFill>
                  <a:srgbClr val="000000"/>
                </a:solidFill>
                <a:latin typeface="Playfair Display"/>
                <a:ea typeface="Playfair Display"/>
                <a:cs typeface="Playfair Display"/>
                <a:sym typeface="Playfair Display"/>
              </a:rPr>
              <a:t>Medical devices are an easy way for attackers to gain entry</a:t>
            </a:r>
            <a:endParaRPr b="1" sz="1700">
              <a:solidFill>
                <a:srgbClr val="000000"/>
              </a:solidFill>
              <a:latin typeface="Playfair Display"/>
              <a:ea typeface="Playfair Display"/>
              <a:cs typeface="Playfair Display"/>
              <a:sym typeface="Playfair Display"/>
            </a:endParaRPr>
          </a:p>
          <a:p>
            <a:pPr indent="-336550" lvl="0" marL="457200" marR="0" rtl="0" algn="just">
              <a:lnSpc>
                <a:spcPct val="180000"/>
              </a:lnSpc>
              <a:spcBef>
                <a:spcPts val="0"/>
              </a:spcBef>
              <a:spcAft>
                <a:spcPts val="0"/>
              </a:spcAft>
              <a:buClr>
                <a:srgbClr val="000000"/>
              </a:buClr>
              <a:buSzPts val="1700"/>
              <a:buFont typeface="Playfair Display"/>
              <a:buChar char="●"/>
            </a:pPr>
            <a:r>
              <a:rPr b="1" lang="en" sz="1700">
                <a:solidFill>
                  <a:srgbClr val="000000"/>
                </a:solidFill>
                <a:latin typeface="Playfair Display"/>
                <a:ea typeface="Playfair Display"/>
                <a:cs typeface="Playfair Display"/>
                <a:sym typeface="Playfair Display"/>
              </a:rPr>
              <a:t>They are not made with security in mind</a:t>
            </a:r>
            <a:endParaRPr b="1" sz="1700">
              <a:solidFill>
                <a:srgbClr val="000000"/>
              </a:solidFill>
              <a:latin typeface="Playfair Display"/>
              <a:ea typeface="Playfair Display"/>
              <a:cs typeface="Playfair Display"/>
              <a:sym typeface="Playfair Display"/>
            </a:endParaRPr>
          </a:p>
          <a:p>
            <a:pPr indent="-336550" lvl="0" marL="457200" marR="0" rtl="0" algn="just">
              <a:lnSpc>
                <a:spcPct val="180000"/>
              </a:lnSpc>
              <a:spcBef>
                <a:spcPts val="0"/>
              </a:spcBef>
              <a:spcAft>
                <a:spcPts val="0"/>
              </a:spcAft>
              <a:buClr>
                <a:srgbClr val="000000"/>
              </a:buClr>
              <a:buSzPts val="1700"/>
              <a:buFont typeface="Playfair Display"/>
              <a:buChar char="●"/>
            </a:pPr>
            <a:r>
              <a:rPr b="1" lang="en" sz="1700">
                <a:solidFill>
                  <a:srgbClr val="000000"/>
                </a:solidFill>
                <a:latin typeface="Playfair Display"/>
                <a:ea typeface="Playfair Display"/>
                <a:cs typeface="Playfair Display"/>
                <a:sym typeface="Playfair Display"/>
              </a:rPr>
              <a:t>Medical devices are most commonly run on Linux-based medical software </a:t>
            </a:r>
            <a:endParaRPr b="1" sz="1700">
              <a:solidFill>
                <a:srgbClr val="000000"/>
              </a:solidFill>
              <a:latin typeface="Playfair Display"/>
              <a:ea typeface="Playfair Display"/>
              <a:cs typeface="Playfair Display"/>
              <a:sym typeface="Playfair Display"/>
            </a:endParaRPr>
          </a:p>
          <a:p>
            <a:pPr indent="-336550" lvl="0" marL="457200" marR="0" rtl="0" algn="just">
              <a:lnSpc>
                <a:spcPct val="180000"/>
              </a:lnSpc>
              <a:spcBef>
                <a:spcPts val="0"/>
              </a:spcBef>
              <a:spcAft>
                <a:spcPts val="0"/>
              </a:spcAft>
              <a:buClr>
                <a:srgbClr val="000000"/>
              </a:buClr>
              <a:buSzPts val="1700"/>
              <a:buFont typeface="Playfair Display"/>
              <a:buChar char="●"/>
            </a:pPr>
            <a:r>
              <a:rPr b="1" lang="en" sz="1700">
                <a:solidFill>
                  <a:srgbClr val="000000"/>
                </a:solidFill>
                <a:latin typeface="Playfair Display"/>
                <a:ea typeface="Playfair Display"/>
                <a:cs typeface="Playfair Display"/>
                <a:sym typeface="Playfair Display"/>
              </a:rPr>
              <a:t>They stay in operation despite being outdated</a:t>
            </a:r>
            <a:endParaRPr b="1">
              <a:latin typeface="Playfair Display"/>
              <a:ea typeface="Playfair Display"/>
              <a:cs typeface="Playfair Display"/>
              <a:sym typeface="Playfair Displ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Attacks</a:t>
            </a:r>
            <a:endParaRPr/>
          </a:p>
        </p:txBody>
      </p:sp>
      <p:pic>
        <p:nvPicPr>
          <p:cNvPr id="106" name="Google Shape;106;p19"/>
          <p:cNvPicPr preferRelativeResize="0"/>
          <p:nvPr/>
        </p:nvPicPr>
        <p:blipFill>
          <a:blip r:embed="rId3">
            <a:alphaModFix/>
          </a:blip>
          <a:stretch>
            <a:fillRect/>
          </a:stretch>
        </p:blipFill>
        <p:spPr>
          <a:xfrm>
            <a:off x="438150" y="1128475"/>
            <a:ext cx="8267700" cy="3400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311700" y="174025"/>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Attacks</a:t>
            </a:r>
            <a:endParaRPr/>
          </a:p>
        </p:txBody>
      </p:sp>
      <p:pic>
        <p:nvPicPr>
          <p:cNvPr id="112" name="Google Shape;112;p20"/>
          <p:cNvPicPr preferRelativeResize="0"/>
          <p:nvPr/>
        </p:nvPicPr>
        <p:blipFill>
          <a:blip r:embed="rId3">
            <a:alphaModFix/>
          </a:blip>
          <a:stretch>
            <a:fillRect/>
          </a:stretch>
        </p:blipFill>
        <p:spPr>
          <a:xfrm>
            <a:off x="152400" y="800125"/>
            <a:ext cx="8839200" cy="1874075"/>
          </a:xfrm>
          <a:prstGeom prst="rect">
            <a:avLst/>
          </a:prstGeom>
          <a:noFill/>
          <a:ln>
            <a:noFill/>
          </a:ln>
        </p:spPr>
      </p:pic>
      <p:pic>
        <p:nvPicPr>
          <p:cNvPr id="113" name="Google Shape;113;p20"/>
          <p:cNvPicPr preferRelativeResize="0"/>
          <p:nvPr/>
        </p:nvPicPr>
        <p:blipFill>
          <a:blip r:embed="rId4">
            <a:alphaModFix/>
          </a:blip>
          <a:stretch>
            <a:fillRect/>
          </a:stretch>
        </p:blipFill>
        <p:spPr>
          <a:xfrm>
            <a:off x="152400" y="2826600"/>
            <a:ext cx="2682889" cy="2164501"/>
          </a:xfrm>
          <a:prstGeom prst="rect">
            <a:avLst/>
          </a:prstGeom>
          <a:noFill/>
          <a:ln>
            <a:noFill/>
          </a:ln>
        </p:spPr>
      </p:pic>
      <p:pic>
        <p:nvPicPr>
          <p:cNvPr id="114" name="Google Shape;114;p20"/>
          <p:cNvPicPr preferRelativeResize="0"/>
          <p:nvPr/>
        </p:nvPicPr>
        <p:blipFill>
          <a:blip r:embed="rId5">
            <a:alphaModFix/>
          </a:blip>
          <a:stretch>
            <a:fillRect/>
          </a:stretch>
        </p:blipFill>
        <p:spPr>
          <a:xfrm>
            <a:off x="6490214" y="2826600"/>
            <a:ext cx="2501387" cy="2164500"/>
          </a:xfrm>
          <a:prstGeom prst="rect">
            <a:avLst/>
          </a:prstGeom>
          <a:noFill/>
          <a:ln>
            <a:noFill/>
          </a:ln>
        </p:spPr>
      </p:pic>
      <p:graphicFrame>
        <p:nvGraphicFramePr>
          <p:cNvPr id="115" name="Google Shape;115;p20"/>
          <p:cNvGraphicFramePr/>
          <p:nvPr/>
        </p:nvGraphicFramePr>
        <p:xfrm>
          <a:off x="3000900" y="3103400"/>
          <a:ext cx="3000000" cy="3000000"/>
        </p:xfrm>
        <a:graphic>
          <a:graphicData uri="http://schemas.openxmlformats.org/drawingml/2006/table">
            <a:tbl>
              <a:tblPr>
                <a:noFill/>
                <a:tableStyleId>{69379FFC-6647-455E-95E3-C9EEB1D923EF}</a:tableStyleId>
              </a:tblPr>
              <a:tblGrid>
                <a:gridCol w="1501475"/>
              </a:tblGrid>
              <a:tr h="381000">
                <a:tc>
                  <a:txBody>
                    <a:bodyPr/>
                    <a:lstStyle/>
                    <a:p>
                      <a:pPr indent="0" lvl="0" marL="0" rtl="0" algn="l">
                        <a:spcBef>
                          <a:spcPts val="0"/>
                        </a:spcBef>
                        <a:spcAft>
                          <a:spcPts val="0"/>
                        </a:spcAft>
                        <a:buNone/>
                      </a:pPr>
                      <a:r>
                        <a:rPr b="1" lang="en">
                          <a:latin typeface="Playfair Display"/>
                          <a:ea typeface="Playfair Display"/>
                          <a:cs typeface="Playfair Display"/>
                          <a:sym typeface="Playfair Display"/>
                        </a:rPr>
                        <a:t>EHR Servers</a:t>
                      </a:r>
                      <a:endParaRPr b="1">
                        <a:latin typeface="Playfair Display"/>
                        <a:ea typeface="Playfair Display"/>
                        <a:cs typeface="Playfair Display"/>
                        <a:sym typeface="Playfair Display"/>
                      </a:endParaRPr>
                    </a:p>
                  </a:txBody>
                  <a:tcPr marT="91425" marB="91425" marR="91425" marL="91425"/>
                </a:tc>
              </a:tr>
              <a:tr h="381000">
                <a:tc>
                  <a:txBody>
                    <a:bodyPr/>
                    <a:lstStyle/>
                    <a:p>
                      <a:pPr indent="0" lvl="0" marL="0" rtl="0" algn="l">
                        <a:spcBef>
                          <a:spcPts val="0"/>
                        </a:spcBef>
                        <a:spcAft>
                          <a:spcPts val="0"/>
                        </a:spcAft>
                        <a:buNone/>
                      </a:pPr>
                      <a:r>
                        <a:rPr b="1" lang="en">
                          <a:latin typeface="Playfair Display"/>
                          <a:ea typeface="Playfair Display"/>
                          <a:cs typeface="Playfair Display"/>
                          <a:sym typeface="Playfair Display"/>
                        </a:rPr>
                        <a:t>Workstations</a:t>
                      </a:r>
                      <a:endParaRPr b="1">
                        <a:latin typeface="Playfair Display"/>
                        <a:ea typeface="Playfair Display"/>
                        <a:cs typeface="Playfair Display"/>
                        <a:sym typeface="Playfair Display"/>
                      </a:endParaRPr>
                    </a:p>
                  </a:txBody>
                  <a:tcPr marT="91425" marB="91425" marR="91425" marL="91425"/>
                </a:tc>
              </a:tr>
              <a:tr h="381000">
                <a:tc>
                  <a:txBody>
                    <a:bodyPr/>
                    <a:lstStyle/>
                    <a:p>
                      <a:pPr indent="0" lvl="0" marL="0" rtl="0" algn="l">
                        <a:spcBef>
                          <a:spcPts val="0"/>
                        </a:spcBef>
                        <a:spcAft>
                          <a:spcPts val="0"/>
                        </a:spcAft>
                        <a:buNone/>
                      </a:pPr>
                      <a:r>
                        <a:rPr b="1" lang="en">
                          <a:latin typeface="Playfair Display"/>
                          <a:ea typeface="Playfair Display"/>
                          <a:cs typeface="Playfair Display"/>
                          <a:sym typeface="Playfair Display"/>
                        </a:rPr>
                        <a:t>Monitors</a:t>
                      </a:r>
                      <a:endParaRPr b="1">
                        <a:latin typeface="Playfair Display"/>
                        <a:ea typeface="Playfair Display"/>
                        <a:cs typeface="Playfair Display"/>
                        <a:sym typeface="Playfair Display"/>
                      </a:endParaRPr>
                    </a:p>
                  </a:txBody>
                  <a:tcPr marT="91425" marB="91425" marR="91425" marL="91425"/>
                </a:tc>
              </a:tr>
              <a:tr h="381000">
                <a:tc>
                  <a:txBody>
                    <a:bodyPr/>
                    <a:lstStyle/>
                    <a:p>
                      <a:pPr indent="0" lvl="0" marL="0" rtl="0" algn="l">
                        <a:spcBef>
                          <a:spcPts val="0"/>
                        </a:spcBef>
                        <a:spcAft>
                          <a:spcPts val="0"/>
                        </a:spcAft>
                        <a:buNone/>
                      </a:pPr>
                      <a:r>
                        <a:rPr b="1" lang="en">
                          <a:latin typeface="Playfair Display"/>
                          <a:ea typeface="Playfair Display"/>
                          <a:cs typeface="Playfair Display"/>
                          <a:sym typeface="Playfair Display"/>
                        </a:rPr>
                        <a:t>Central Station Monitoring</a:t>
                      </a:r>
                      <a:endParaRPr b="1">
                        <a:latin typeface="Playfair Display"/>
                        <a:ea typeface="Playfair Display"/>
                        <a:cs typeface="Playfair Display"/>
                        <a:sym typeface="Playfair Display"/>
                      </a:endParaRPr>
                    </a:p>
                  </a:txBody>
                  <a:tcPr marT="91425" marB="91425" marR="91425" marL="91425"/>
                </a:tc>
              </a:tr>
            </a:tbl>
          </a:graphicData>
        </a:graphic>
      </p:graphicFrame>
      <p:graphicFrame>
        <p:nvGraphicFramePr>
          <p:cNvPr id="116" name="Google Shape;116;p20"/>
          <p:cNvGraphicFramePr/>
          <p:nvPr/>
        </p:nvGraphicFramePr>
        <p:xfrm>
          <a:off x="4778125" y="3103400"/>
          <a:ext cx="3000000" cy="3000000"/>
        </p:xfrm>
        <a:graphic>
          <a:graphicData uri="http://schemas.openxmlformats.org/drawingml/2006/table">
            <a:tbl>
              <a:tblPr>
                <a:noFill/>
                <a:tableStyleId>{69379FFC-6647-455E-95E3-C9EEB1D923EF}</a:tableStyleId>
              </a:tblPr>
              <a:tblGrid>
                <a:gridCol w="1501475"/>
              </a:tblGrid>
              <a:tr h="381000">
                <a:tc>
                  <a:txBody>
                    <a:bodyPr/>
                    <a:lstStyle/>
                    <a:p>
                      <a:pPr indent="0" lvl="0" marL="0" rtl="0" algn="l">
                        <a:spcBef>
                          <a:spcPts val="0"/>
                        </a:spcBef>
                        <a:spcAft>
                          <a:spcPts val="0"/>
                        </a:spcAft>
                        <a:buNone/>
                      </a:pPr>
                      <a:r>
                        <a:rPr b="1" lang="en">
                          <a:latin typeface="Playfair Display"/>
                          <a:ea typeface="Playfair Display"/>
                          <a:cs typeface="Playfair Display"/>
                          <a:sym typeface="Playfair Display"/>
                        </a:rPr>
                        <a:t>Pumps</a:t>
                      </a:r>
                      <a:endParaRPr b="1">
                        <a:latin typeface="Playfair Display"/>
                        <a:ea typeface="Playfair Display"/>
                        <a:cs typeface="Playfair Display"/>
                        <a:sym typeface="Playfair Display"/>
                      </a:endParaRPr>
                    </a:p>
                  </a:txBody>
                  <a:tcPr marT="91425" marB="91425" marR="91425" marL="91425"/>
                </a:tc>
              </a:tr>
              <a:tr h="381000">
                <a:tc>
                  <a:txBody>
                    <a:bodyPr/>
                    <a:lstStyle/>
                    <a:p>
                      <a:pPr indent="0" lvl="0" marL="0" rtl="0" algn="l">
                        <a:spcBef>
                          <a:spcPts val="0"/>
                        </a:spcBef>
                        <a:spcAft>
                          <a:spcPts val="0"/>
                        </a:spcAft>
                        <a:buNone/>
                      </a:pPr>
                      <a:r>
                        <a:rPr b="1" lang="en">
                          <a:latin typeface="Playfair Display"/>
                          <a:ea typeface="Playfair Display"/>
                          <a:cs typeface="Playfair Display"/>
                          <a:sym typeface="Playfair Display"/>
                        </a:rPr>
                        <a:t>Ventilators</a:t>
                      </a:r>
                      <a:endParaRPr b="1">
                        <a:latin typeface="Playfair Display"/>
                        <a:ea typeface="Playfair Display"/>
                        <a:cs typeface="Playfair Display"/>
                        <a:sym typeface="Playfair Display"/>
                      </a:endParaRPr>
                    </a:p>
                  </a:txBody>
                  <a:tcPr marT="91425" marB="91425" marR="91425" marL="91425"/>
                </a:tc>
              </a:tr>
              <a:tr h="381000">
                <a:tc>
                  <a:txBody>
                    <a:bodyPr/>
                    <a:lstStyle/>
                    <a:p>
                      <a:pPr indent="0" lvl="0" marL="0" rtl="0" algn="l">
                        <a:spcBef>
                          <a:spcPts val="0"/>
                        </a:spcBef>
                        <a:spcAft>
                          <a:spcPts val="0"/>
                        </a:spcAft>
                        <a:buNone/>
                      </a:pPr>
                      <a:r>
                        <a:rPr b="1" lang="en">
                          <a:latin typeface="Playfair Display"/>
                          <a:ea typeface="Playfair Display"/>
                          <a:cs typeface="Playfair Display"/>
                          <a:sym typeface="Playfair Display"/>
                        </a:rPr>
                        <a:t>Body heater</a:t>
                      </a:r>
                      <a:endParaRPr b="1">
                        <a:latin typeface="Playfair Display"/>
                        <a:ea typeface="Playfair Display"/>
                        <a:cs typeface="Playfair Display"/>
                        <a:sym typeface="Playfair Display"/>
                      </a:endParaRPr>
                    </a:p>
                  </a:txBody>
                  <a:tcPr marT="91425" marB="91425" marR="91425" marL="91425"/>
                </a:tc>
              </a:tr>
              <a:tr h="381000">
                <a:tc>
                  <a:txBody>
                    <a:bodyPr/>
                    <a:lstStyle/>
                    <a:p>
                      <a:pPr indent="0" lvl="0" marL="0" rtl="0" algn="l">
                        <a:spcBef>
                          <a:spcPts val="0"/>
                        </a:spcBef>
                        <a:spcAft>
                          <a:spcPts val="0"/>
                        </a:spcAft>
                        <a:buNone/>
                      </a:pPr>
                      <a:r>
                        <a:rPr b="1" lang="en">
                          <a:latin typeface="Playfair Display"/>
                          <a:ea typeface="Playfair Display"/>
                          <a:cs typeface="Playfair Display"/>
                          <a:sym typeface="Playfair Display"/>
                        </a:rPr>
                        <a:t>Communication box</a:t>
                      </a:r>
                      <a:endParaRPr b="1">
                        <a:latin typeface="Playfair Display"/>
                        <a:ea typeface="Playfair Display"/>
                        <a:cs typeface="Playfair Display"/>
                        <a:sym typeface="Playfair Display"/>
                      </a:endParaRPr>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Mitigations</a:t>
            </a:r>
            <a:endParaRPr/>
          </a:p>
        </p:txBody>
      </p:sp>
      <p:pic>
        <p:nvPicPr>
          <p:cNvPr id="122" name="Google Shape;122;p21"/>
          <p:cNvPicPr preferRelativeResize="0"/>
          <p:nvPr/>
        </p:nvPicPr>
        <p:blipFill>
          <a:blip r:embed="rId3">
            <a:alphaModFix/>
          </a:blip>
          <a:stretch>
            <a:fillRect/>
          </a:stretch>
        </p:blipFill>
        <p:spPr>
          <a:xfrm>
            <a:off x="311700" y="1074425"/>
            <a:ext cx="1494000" cy="1577775"/>
          </a:xfrm>
          <a:prstGeom prst="rect">
            <a:avLst/>
          </a:prstGeom>
          <a:noFill/>
          <a:ln>
            <a:noFill/>
          </a:ln>
        </p:spPr>
      </p:pic>
      <p:pic>
        <p:nvPicPr>
          <p:cNvPr id="123" name="Google Shape;123;p21"/>
          <p:cNvPicPr preferRelativeResize="0"/>
          <p:nvPr/>
        </p:nvPicPr>
        <p:blipFill>
          <a:blip r:embed="rId4">
            <a:alphaModFix/>
          </a:blip>
          <a:stretch>
            <a:fillRect/>
          </a:stretch>
        </p:blipFill>
        <p:spPr>
          <a:xfrm>
            <a:off x="1805700" y="1073448"/>
            <a:ext cx="1482000" cy="1565102"/>
          </a:xfrm>
          <a:prstGeom prst="rect">
            <a:avLst/>
          </a:prstGeom>
          <a:noFill/>
          <a:ln>
            <a:noFill/>
          </a:ln>
        </p:spPr>
      </p:pic>
      <p:graphicFrame>
        <p:nvGraphicFramePr>
          <p:cNvPr id="124" name="Google Shape;124;p21"/>
          <p:cNvGraphicFramePr/>
          <p:nvPr/>
        </p:nvGraphicFramePr>
        <p:xfrm>
          <a:off x="311700" y="2940850"/>
          <a:ext cx="3000000" cy="3000000"/>
        </p:xfrm>
        <a:graphic>
          <a:graphicData uri="http://schemas.openxmlformats.org/drawingml/2006/table">
            <a:tbl>
              <a:tblPr>
                <a:noFill/>
                <a:tableStyleId>{69379FFC-6647-455E-95E3-C9EEB1D923EF}</a:tableStyleId>
              </a:tblPr>
              <a:tblGrid>
                <a:gridCol w="2309875"/>
              </a:tblGrid>
              <a:tr h="394525">
                <a:tc>
                  <a:txBody>
                    <a:bodyPr/>
                    <a:lstStyle/>
                    <a:p>
                      <a:pPr indent="0" lvl="0" marL="0" rtl="0" algn="l">
                        <a:spcBef>
                          <a:spcPts val="0"/>
                        </a:spcBef>
                        <a:spcAft>
                          <a:spcPts val="0"/>
                        </a:spcAft>
                        <a:buNone/>
                      </a:pPr>
                      <a:r>
                        <a:rPr b="1" lang="en" sz="1200">
                          <a:latin typeface="Playfair Display"/>
                          <a:ea typeface="Playfair Display"/>
                          <a:cs typeface="Playfair Display"/>
                          <a:sym typeface="Playfair Display"/>
                        </a:rPr>
                        <a:t>AV/Antimalware</a:t>
                      </a:r>
                      <a:endParaRPr b="1" sz="1200">
                        <a:latin typeface="Playfair Display"/>
                        <a:ea typeface="Playfair Display"/>
                        <a:cs typeface="Playfair Display"/>
                        <a:sym typeface="Playfair Display"/>
                      </a:endParaRPr>
                    </a:p>
                  </a:txBody>
                  <a:tcPr marT="91425" marB="91425" marR="91425" marL="91425"/>
                </a:tc>
              </a:tr>
              <a:tr h="356050">
                <a:tc>
                  <a:txBody>
                    <a:bodyPr/>
                    <a:lstStyle/>
                    <a:p>
                      <a:pPr indent="0" lvl="0" marL="0" rtl="0" algn="l">
                        <a:spcBef>
                          <a:spcPts val="0"/>
                        </a:spcBef>
                        <a:spcAft>
                          <a:spcPts val="0"/>
                        </a:spcAft>
                        <a:buNone/>
                      </a:pPr>
                      <a:r>
                        <a:rPr b="1" lang="en" sz="1200">
                          <a:latin typeface="Playfair Display"/>
                          <a:ea typeface="Playfair Display"/>
                          <a:cs typeface="Playfair Display"/>
                          <a:sym typeface="Playfair Display"/>
                        </a:rPr>
                        <a:t>IDS</a:t>
                      </a:r>
                      <a:endParaRPr b="1" sz="1200">
                        <a:latin typeface="Playfair Display"/>
                        <a:ea typeface="Playfair Display"/>
                        <a:cs typeface="Playfair Display"/>
                        <a:sym typeface="Playfair Display"/>
                      </a:endParaRPr>
                    </a:p>
                  </a:txBody>
                  <a:tcPr marT="91425" marB="91425" marR="91425" marL="91425"/>
                </a:tc>
              </a:tr>
              <a:tr h="433375">
                <a:tc>
                  <a:txBody>
                    <a:bodyPr/>
                    <a:lstStyle/>
                    <a:p>
                      <a:pPr indent="0" lvl="0" marL="0" rtl="0" algn="l">
                        <a:spcBef>
                          <a:spcPts val="0"/>
                        </a:spcBef>
                        <a:spcAft>
                          <a:spcPts val="0"/>
                        </a:spcAft>
                        <a:buNone/>
                      </a:pPr>
                      <a:r>
                        <a:rPr b="1" lang="en" sz="1200">
                          <a:latin typeface="Playfair Display"/>
                          <a:ea typeface="Playfair Display"/>
                          <a:cs typeface="Playfair Display"/>
                          <a:sym typeface="Playfair Display"/>
                        </a:rPr>
                        <a:t>Restrict Web-Based Content</a:t>
                      </a:r>
                      <a:endParaRPr b="1" sz="1200">
                        <a:latin typeface="Playfair Display"/>
                        <a:ea typeface="Playfair Display"/>
                        <a:cs typeface="Playfair Display"/>
                        <a:sym typeface="Playfair Display"/>
                      </a:endParaRPr>
                    </a:p>
                  </a:txBody>
                  <a:tcPr marT="91425" marB="91425" marR="91425" marL="91425"/>
                </a:tc>
              </a:tr>
              <a:tr h="384175">
                <a:tc>
                  <a:txBody>
                    <a:bodyPr/>
                    <a:lstStyle/>
                    <a:p>
                      <a:pPr indent="0" lvl="0" marL="0" rtl="0" algn="l">
                        <a:spcBef>
                          <a:spcPts val="0"/>
                        </a:spcBef>
                        <a:spcAft>
                          <a:spcPts val="0"/>
                        </a:spcAft>
                        <a:buNone/>
                      </a:pPr>
                      <a:r>
                        <a:rPr b="1" lang="en" sz="1200">
                          <a:latin typeface="Playfair Display"/>
                          <a:ea typeface="Playfair Display"/>
                          <a:cs typeface="Playfair Display"/>
                          <a:sym typeface="Playfair Display"/>
                        </a:rPr>
                        <a:t>Software Configuration</a:t>
                      </a:r>
                      <a:endParaRPr b="1" sz="1200">
                        <a:latin typeface="Playfair Display"/>
                        <a:ea typeface="Playfair Display"/>
                        <a:cs typeface="Playfair Display"/>
                        <a:sym typeface="Playfair Display"/>
                      </a:endParaRPr>
                    </a:p>
                  </a:txBody>
                  <a:tcPr marT="91425" marB="91425" marR="91425" marL="91425"/>
                </a:tc>
              </a:tr>
              <a:tr h="415225">
                <a:tc>
                  <a:txBody>
                    <a:bodyPr/>
                    <a:lstStyle/>
                    <a:p>
                      <a:pPr indent="0" lvl="0" marL="0" rtl="0" algn="l">
                        <a:spcBef>
                          <a:spcPts val="0"/>
                        </a:spcBef>
                        <a:spcAft>
                          <a:spcPts val="0"/>
                        </a:spcAft>
                        <a:buNone/>
                      </a:pPr>
                      <a:r>
                        <a:rPr b="1" lang="en" sz="1200">
                          <a:latin typeface="Playfair Display"/>
                          <a:ea typeface="Playfair Display"/>
                          <a:cs typeface="Playfair Display"/>
                          <a:sym typeface="Playfair Display"/>
                        </a:rPr>
                        <a:t>User Training</a:t>
                      </a:r>
                      <a:endParaRPr b="1" sz="1200">
                        <a:latin typeface="Playfair Display"/>
                        <a:ea typeface="Playfair Display"/>
                        <a:cs typeface="Playfair Display"/>
                        <a:sym typeface="Playfair Display"/>
                      </a:endParaRPr>
                    </a:p>
                  </a:txBody>
                  <a:tcPr marT="91425" marB="91425" marR="91425" marL="91425"/>
                </a:tc>
              </a:tr>
            </a:tbl>
          </a:graphicData>
        </a:graphic>
      </p:graphicFrame>
      <p:pic>
        <p:nvPicPr>
          <p:cNvPr id="125" name="Google Shape;125;p21"/>
          <p:cNvPicPr preferRelativeResize="0"/>
          <p:nvPr/>
        </p:nvPicPr>
        <p:blipFill>
          <a:blip r:embed="rId5">
            <a:alphaModFix/>
          </a:blip>
          <a:stretch>
            <a:fillRect/>
          </a:stretch>
        </p:blipFill>
        <p:spPr>
          <a:xfrm>
            <a:off x="3437965" y="1224950"/>
            <a:ext cx="2422920" cy="1262100"/>
          </a:xfrm>
          <a:prstGeom prst="rect">
            <a:avLst/>
          </a:prstGeom>
          <a:noFill/>
          <a:ln>
            <a:noFill/>
          </a:ln>
        </p:spPr>
      </p:pic>
      <p:graphicFrame>
        <p:nvGraphicFramePr>
          <p:cNvPr id="126" name="Google Shape;126;p21"/>
          <p:cNvGraphicFramePr/>
          <p:nvPr/>
        </p:nvGraphicFramePr>
        <p:xfrm>
          <a:off x="3437975" y="2718663"/>
          <a:ext cx="3000000" cy="3000000"/>
        </p:xfrm>
        <a:graphic>
          <a:graphicData uri="http://schemas.openxmlformats.org/drawingml/2006/table">
            <a:tbl>
              <a:tblPr>
                <a:noFill/>
                <a:tableStyleId>{69379FFC-6647-455E-95E3-C9EEB1D923EF}</a:tableStyleId>
              </a:tblPr>
              <a:tblGrid>
                <a:gridCol w="2565500"/>
              </a:tblGrid>
              <a:tr h="404900">
                <a:tc>
                  <a:txBody>
                    <a:bodyPr/>
                    <a:lstStyle/>
                    <a:p>
                      <a:pPr indent="0" lvl="0" marL="0" rtl="0" algn="l">
                        <a:spcBef>
                          <a:spcPts val="0"/>
                        </a:spcBef>
                        <a:spcAft>
                          <a:spcPts val="0"/>
                        </a:spcAft>
                        <a:buNone/>
                      </a:pPr>
                      <a:r>
                        <a:rPr b="1" lang="en" sz="1200">
                          <a:latin typeface="Playfair Display"/>
                          <a:ea typeface="Playfair Display"/>
                          <a:cs typeface="Playfair Display"/>
                          <a:sym typeface="Playfair Display"/>
                        </a:rPr>
                        <a:t>Strong passwords/MFA</a:t>
                      </a:r>
                      <a:endParaRPr b="1" sz="1200">
                        <a:latin typeface="Playfair Display"/>
                        <a:ea typeface="Playfair Display"/>
                        <a:cs typeface="Playfair Display"/>
                        <a:sym typeface="Playfair Display"/>
                      </a:endParaRPr>
                    </a:p>
                  </a:txBody>
                  <a:tcPr marT="91425" marB="91425" marR="91425" marL="91425"/>
                </a:tc>
              </a:tr>
              <a:tr h="362325">
                <a:tc>
                  <a:txBody>
                    <a:bodyPr/>
                    <a:lstStyle/>
                    <a:p>
                      <a:pPr indent="0" lvl="0" marL="0" rtl="0" algn="l">
                        <a:spcBef>
                          <a:spcPts val="0"/>
                        </a:spcBef>
                        <a:spcAft>
                          <a:spcPts val="0"/>
                        </a:spcAft>
                        <a:buNone/>
                      </a:pPr>
                      <a:r>
                        <a:rPr b="1" lang="en" sz="1200">
                          <a:latin typeface="Playfair Display"/>
                          <a:ea typeface="Playfair Display"/>
                          <a:cs typeface="Playfair Display"/>
                          <a:sym typeface="Playfair Display"/>
                        </a:rPr>
                        <a:t>Session ID with trusted sources</a:t>
                      </a:r>
                      <a:endParaRPr b="1" sz="1200">
                        <a:latin typeface="Playfair Display"/>
                        <a:ea typeface="Playfair Display"/>
                        <a:cs typeface="Playfair Display"/>
                        <a:sym typeface="Playfair Display"/>
                      </a:endParaRPr>
                    </a:p>
                  </a:txBody>
                  <a:tcPr marT="91425" marB="91425" marR="91425" marL="91425"/>
                </a:tc>
              </a:tr>
              <a:tr h="360550">
                <a:tc>
                  <a:txBody>
                    <a:bodyPr/>
                    <a:lstStyle/>
                    <a:p>
                      <a:pPr indent="0" lvl="0" marL="0" rtl="0" algn="l">
                        <a:spcBef>
                          <a:spcPts val="0"/>
                        </a:spcBef>
                        <a:spcAft>
                          <a:spcPts val="0"/>
                        </a:spcAft>
                        <a:buNone/>
                      </a:pPr>
                      <a:r>
                        <a:rPr b="1" lang="en" sz="1200">
                          <a:latin typeface="Playfair Display"/>
                          <a:ea typeface="Playfair Display"/>
                          <a:cs typeface="Playfair Display"/>
                          <a:sym typeface="Playfair Display"/>
                        </a:rPr>
                        <a:t>VPN</a:t>
                      </a:r>
                      <a:endParaRPr b="1" sz="1200">
                        <a:latin typeface="Playfair Display"/>
                        <a:ea typeface="Playfair Display"/>
                        <a:cs typeface="Playfair Display"/>
                        <a:sym typeface="Playfair Display"/>
                      </a:endParaRPr>
                    </a:p>
                  </a:txBody>
                  <a:tcPr marT="91425" marB="91425" marR="91425" marL="91425"/>
                </a:tc>
              </a:tr>
              <a:tr h="539425">
                <a:tc>
                  <a:txBody>
                    <a:bodyPr/>
                    <a:lstStyle/>
                    <a:p>
                      <a:pPr indent="0" lvl="0" marL="0" rtl="0" algn="l">
                        <a:spcBef>
                          <a:spcPts val="0"/>
                        </a:spcBef>
                        <a:spcAft>
                          <a:spcPts val="0"/>
                        </a:spcAft>
                        <a:buNone/>
                      </a:pPr>
                      <a:r>
                        <a:rPr b="1" lang="en" sz="1200">
                          <a:latin typeface="Playfair Display"/>
                          <a:ea typeface="Playfair Display"/>
                          <a:cs typeface="Playfair Display"/>
                          <a:sym typeface="Playfair Display"/>
                        </a:rPr>
                        <a:t>Update Software</a:t>
                      </a:r>
                      <a:endParaRPr b="1" sz="1200">
                        <a:latin typeface="Playfair Display"/>
                        <a:ea typeface="Playfair Display"/>
                        <a:cs typeface="Playfair Display"/>
                        <a:sym typeface="Playfair Display"/>
                      </a:endParaRPr>
                    </a:p>
                  </a:txBody>
                  <a:tcPr marT="91425" marB="91425" marR="91425" marL="91425"/>
                </a:tc>
              </a:tr>
              <a:tr h="539425">
                <a:tc>
                  <a:txBody>
                    <a:bodyPr/>
                    <a:lstStyle/>
                    <a:p>
                      <a:pPr indent="0" lvl="0" marL="0" rtl="0" algn="l">
                        <a:spcBef>
                          <a:spcPts val="0"/>
                        </a:spcBef>
                        <a:spcAft>
                          <a:spcPts val="0"/>
                        </a:spcAft>
                        <a:buNone/>
                      </a:pPr>
                      <a:r>
                        <a:rPr b="1" lang="en" sz="1200">
                          <a:latin typeface="Playfair Display"/>
                          <a:ea typeface="Playfair Display"/>
                          <a:cs typeface="Playfair Display"/>
                          <a:sym typeface="Playfair Display"/>
                        </a:rPr>
                        <a:t>User Training</a:t>
                      </a:r>
                      <a:endParaRPr b="1" sz="1200">
                        <a:latin typeface="Playfair Display"/>
                        <a:ea typeface="Playfair Display"/>
                        <a:cs typeface="Playfair Display"/>
                        <a:sym typeface="Playfair Display"/>
                      </a:endParaRPr>
                    </a:p>
                  </a:txBody>
                  <a:tcPr marT="91425" marB="91425" marR="91425" marL="91425"/>
                </a:tc>
              </a:tr>
            </a:tbl>
          </a:graphicData>
        </a:graphic>
      </p:graphicFrame>
      <p:pic>
        <p:nvPicPr>
          <p:cNvPr id="127" name="Google Shape;127;p21"/>
          <p:cNvPicPr preferRelativeResize="0"/>
          <p:nvPr/>
        </p:nvPicPr>
        <p:blipFill>
          <a:blip r:embed="rId6">
            <a:alphaModFix/>
          </a:blip>
          <a:stretch>
            <a:fillRect/>
          </a:stretch>
        </p:blipFill>
        <p:spPr>
          <a:xfrm>
            <a:off x="6555328" y="1074425"/>
            <a:ext cx="2244100" cy="1346460"/>
          </a:xfrm>
          <a:prstGeom prst="rect">
            <a:avLst/>
          </a:prstGeom>
          <a:noFill/>
          <a:ln>
            <a:noFill/>
          </a:ln>
        </p:spPr>
      </p:pic>
      <p:graphicFrame>
        <p:nvGraphicFramePr>
          <p:cNvPr id="128" name="Google Shape;128;p21"/>
          <p:cNvGraphicFramePr/>
          <p:nvPr/>
        </p:nvGraphicFramePr>
        <p:xfrm>
          <a:off x="6555313" y="2652200"/>
          <a:ext cx="3000000" cy="3000000"/>
        </p:xfrm>
        <a:graphic>
          <a:graphicData uri="http://schemas.openxmlformats.org/drawingml/2006/table">
            <a:tbl>
              <a:tblPr>
                <a:noFill/>
                <a:tableStyleId>{69379FFC-6647-455E-95E3-C9EEB1D923EF}</a:tableStyleId>
              </a:tblPr>
              <a:tblGrid>
                <a:gridCol w="2309875"/>
              </a:tblGrid>
              <a:tr h="394525">
                <a:tc>
                  <a:txBody>
                    <a:bodyPr/>
                    <a:lstStyle/>
                    <a:p>
                      <a:pPr indent="0" lvl="0" marL="0" rtl="0" algn="l">
                        <a:spcBef>
                          <a:spcPts val="0"/>
                        </a:spcBef>
                        <a:spcAft>
                          <a:spcPts val="0"/>
                        </a:spcAft>
                        <a:buNone/>
                      </a:pPr>
                      <a:r>
                        <a:rPr b="1" lang="en" sz="1200">
                          <a:latin typeface="Playfair Display"/>
                          <a:ea typeface="Playfair Display"/>
                          <a:cs typeface="Playfair Display"/>
                          <a:sym typeface="Playfair Display"/>
                        </a:rPr>
                        <a:t>Encryption</a:t>
                      </a:r>
                      <a:endParaRPr b="1" sz="1200">
                        <a:latin typeface="Playfair Display"/>
                        <a:ea typeface="Playfair Display"/>
                        <a:cs typeface="Playfair Display"/>
                        <a:sym typeface="Playfair Display"/>
                      </a:endParaRPr>
                    </a:p>
                  </a:txBody>
                  <a:tcPr marT="91425" marB="91425" marR="91425" marL="91425"/>
                </a:tc>
              </a:tr>
              <a:tr h="356050">
                <a:tc>
                  <a:txBody>
                    <a:bodyPr/>
                    <a:lstStyle/>
                    <a:p>
                      <a:pPr indent="0" lvl="0" marL="0" rtl="0" algn="l">
                        <a:spcBef>
                          <a:spcPts val="0"/>
                        </a:spcBef>
                        <a:spcAft>
                          <a:spcPts val="0"/>
                        </a:spcAft>
                        <a:buNone/>
                      </a:pPr>
                      <a:r>
                        <a:rPr b="1" lang="en" sz="1200">
                          <a:latin typeface="Playfair Display"/>
                          <a:ea typeface="Playfair Display"/>
                          <a:cs typeface="Playfair Display"/>
                          <a:sym typeface="Playfair Display"/>
                        </a:rPr>
                        <a:t>Network Segmentation</a:t>
                      </a:r>
                      <a:endParaRPr b="1" sz="1200">
                        <a:latin typeface="Playfair Display"/>
                        <a:ea typeface="Playfair Display"/>
                        <a:cs typeface="Playfair Display"/>
                        <a:sym typeface="Playfair Display"/>
                      </a:endParaRPr>
                    </a:p>
                  </a:txBody>
                  <a:tcPr marT="91425" marB="91425" marR="91425" marL="91425"/>
                </a:tc>
              </a:tr>
              <a:tr h="433375">
                <a:tc>
                  <a:txBody>
                    <a:bodyPr/>
                    <a:lstStyle/>
                    <a:p>
                      <a:pPr indent="0" lvl="0" marL="0" rtl="0" algn="l">
                        <a:spcBef>
                          <a:spcPts val="0"/>
                        </a:spcBef>
                        <a:spcAft>
                          <a:spcPts val="0"/>
                        </a:spcAft>
                        <a:buNone/>
                      </a:pPr>
                      <a:r>
                        <a:rPr b="1" lang="en" sz="1200">
                          <a:latin typeface="Playfair Display"/>
                          <a:ea typeface="Playfair Display"/>
                          <a:cs typeface="Playfair Display"/>
                          <a:sym typeface="Playfair Display"/>
                        </a:rPr>
                        <a:t>Remote Data Storage</a:t>
                      </a:r>
                      <a:endParaRPr b="1" sz="1200">
                        <a:latin typeface="Playfair Display"/>
                        <a:ea typeface="Playfair Display"/>
                        <a:cs typeface="Playfair Display"/>
                        <a:sym typeface="Playfair Display"/>
                      </a:endParaRPr>
                    </a:p>
                  </a:txBody>
                  <a:tcPr marT="91425" marB="91425" marR="91425" marL="91425"/>
                </a:tc>
              </a:tr>
              <a:tr h="384175">
                <a:tc>
                  <a:txBody>
                    <a:bodyPr/>
                    <a:lstStyle/>
                    <a:p>
                      <a:pPr indent="0" lvl="0" marL="0" rtl="0" algn="l">
                        <a:spcBef>
                          <a:spcPts val="0"/>
                        </a:spcBef>
                        <a:spcAft>
                          <a:spcPts val="0"/>
                        </a:spcAft>
                        <a:buNone/>
                      </a:pPr>
                      <a:r>
                        <a:rPr b="1" lang="en" sz="1200">
                          <a:latin typeface="Playfair Display"/>
                          <a:ea typeface="Playfair Display"/>
                          <a:cs typeface="Playfair Display"/>
                          <a:sym typeface="Playfair Display"/>
                        </a:rPr>
                        <a:t>Restrict File and Directory Permissions</a:t>
                      </a:r>
                      <a:endParaRPr b="1" sz="1200">
                        <a:latin typeface="Playfair Display"/>
                        <a:ea typeface="Playfair Display"/>
                        <a:cs typeface="Playfair Display"/>
                        <a:sym typeface="Playfair Display"/>
                      </a:endParaRPr>
                    </a:p>
                  </a:txBody>
                  <a:tcPr marT="91425" marB="91425" marR="91425" marL="91425"/>
                </a:tc>
              </a:tr>
              <a:tr h="539425">
                <a:tc>
                  <a:txBody>
                    <a:bodyPr/>
                    <a:lstStyle/>
                    <a:p>
                      <a:pPr indent="0" lvl="0" marL="0" rtl="0" algn="l">
                        <a:spcBef>
                          <a:spcPts val="0"/>
                        </a:spcBef>
                        <a:spcAft>
                          <a:spcPts val="0"/>
                        </a:spcAft>
                        <a:buNone/>
                      </a:pPr>
                      <a:r>
                        <a:rPr b="1" lang="en" sz="1200">
                          <a:latin typeface="Playfair Display"/>
                          <a:ea typeface="Playfair Display"/>
                          <a:cs typeface="Playfair Display"/>
                          <a:sym typeface="Playfair Display"/>
                        </a:rPr>
                        <a:t>User Training</a:t>
                      </a:r>
                      <a:endParaRPr b="1" sz="1200">
                        <a:latin typeface="Playfair Display"/>
                        <a:ea typeface="Playfair Display"/>
                        <a:cs typeface="Playfair Display"/>
                        <a:sym typeface="Playfair Display"/>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